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96" r:id="rId3"/>
    <p:sldId id="274" r:id="rId4"/>
    <p:sldId id="257" r:id="rId5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just format 3 - Dekorfärg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just format 1 - Dekorfär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just format 1 - Dekorfärg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llanmörkt format 4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E817B-7780-41AA-A2A0-0B4DB419EA27}" type="datetimeFigureOut">
              <a:rPr lang="sv-SE" smtClean="0"/>
              <a:pPr/>
              <a:t>2021-02-02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A177E-23A9-40C4-80B5-5610FE766A43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03B8-9D75-44A0-9D0F-CB08947F1398}" type="datetime1">
              <a:rPr lang="sv-SE" smtClean="0"/>
              <a:pPr/>
              <a:t>2021-02-02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FCD9-D01A-4807-AF08-946C4D6297C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68AAC-1599-471F-B7E6-A2D90F28C915}" type="datetime1">
              <a:rPr lang="sv-SE" smtClean="0"/>
              <a:pPr/>
              <a:t>2021-02-02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FCD9-D01A-4807-AF08-946C4D6297C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96F7-3508-49B3-98A7-071BE76183BC}" type="datetime1">
              <a:rPr lang="sv-SE" smtClean="0"/>
              <a:pPr/>
              <a:t>2021-02-02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FCD9-D01A-4807-AF08-946C4D6297C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6895-8A8F-4BCA-967B-9B2BCECCCF43}" type="datetime1">
              <a:rPr lang="sv-SE" smtClean="0"/>
              <a:pPr/>
              <a:t>2021-02-02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FCD9-D01A-4807-AF08-946C4D6297C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B94D-108F-4494-8D4B-E5D016E6F83C}" type="datetime1">
              <a:rPr lang="sv-SE" smtClean="0"/>
              <a:pPr/>
              <a:t>2021-02-02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FCD9-D01A-4807-AF08-946C4D6297C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F52D5-97B2-4861-96BD-447AD5295B89}" type="datetime1">
              <a:rPr lang="sv-SE" smtClean="0"/>
              <a:pPr/>
              <a:t>2021-02-02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FCD9-D01A-4807-AF08-946C4D6297C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1D443-C05A-4A81-BAFC-FA7C225B846F}" type="datetime1">
              <a:rPr lang="sv-SE" smtClean="0"/>
              <a:pPr/>
              <a:t>2021-02-02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FCD9-D01A-4807-AF08-946C4D6297C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732E-B034-473F-94E8-21C5C366ECE4}" type="datetime1">
              <a:rPr lang="sv-SE" smtClean="0"/>
              <a:pPr/>
              <a:t>2021-02-02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FCD9-D01A-4807-AF08-946C4D6297C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A4A7-A7E2-4CE0-923F-864C937FA2A1}" type="datetime1">
              <a:rPr lang="sv-SE" smtClean="0"/>
              <a:pPr/>
              <a:t>2021-02-02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FCD9-D01A-4807-AF08-946C4D6297C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A06A0-36F0-4ED3-9003-E83E9CDB9344}" type="datetime1">
              <a:rPr lang="sv-SE" smtClean="0"/>
              <a:pPr/>
              <a:t>2021-02-02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FCD9-D01A-4807-AF08-946C4D6297C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D1386-7733-414E-8962-1C6F59441014}" type="datetime1">
              <a:rPr lang="sv-SE" smtClean="0"/>
              <a:pPr/>
              <a:t>2021-02-02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FCD9-D01A-4807-AF08-946C4D6297C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B0251-1B04-4851-AD48-563A42DBE943}" type="datetime1">
              <a:rPr lang="sv-SE" smtClean="0"/>
              <a:pPr/>
              <a:t>2021-02-02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FFCD9-D01A-4807-AF08-946C4D6297C2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sv-SE" dirty="0"/>
              <a:t>   </a:t>
            </a:r>
            <a:r>
              <a:rPr lang="sv-SE" dirty="0">
                <a:latin typeface="Arial" pitchFamily="34" charset="0"/>
                <a:cs typeface="Arial" pitchFamily="34" charset="0"/>
              </a:rPr>
              <a:t>Utvecklingssamtal 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sv-SE" dirty="0">
                <a:latin typeface="Arial" pitchFamily="34" charset="0"/>
                <a:cs typeface="Arial" pitchFamily="34" charset="0"/>
              </a:rPr>
              <a:t>Samtalsstöd till dig i </a:t>
            </a:r>
          </a:p>
          <a:p>
            <a:pPr algn="l"/>
            <a:r>
              <a:rPr lang="sv-SE" dirty="0">
                <a:latin typeface="Arial" pitchFamily="34" charset="0"/>
                <a:cs typeface="Arial" pitchFamily="34" charset="0"/>
              </a:rPr>
              <a:t>församling </a:t>
            </a:r>
            <a:endParaRPr lang="sv-SE" dirty="0"/>
          </a:p>
        </p:txBody>
      </p:sp>
      <p:pic>
        <p:nvPicPr>
          <p:cNvPr id="4" name="Bildobjekt 3" descr="EFK logo_far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620688"/>
            <a:ext cx="1258824" cy="835152"/>
          </a:xfrm>
          <a:prstGeom prst="rect">
            <a:avLst/>
          </a:prstGeom>
        </p:spPr>
      </p:pic>
      <p:pic>
        <p:nvPicPr>
          <p:cNvPr id="6" name="Bildobjekt 5" descr="brevhuvud_intropär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41799" y="1844824"/>
            <a:ext cx="3402201" cy="2664296"/>
          </a:xfrm>
          <a:prstGeom prst="rect">
            <a:avLst/>
          </a:prstGeom>
        </p:spPr>
      </p:pic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FCD9-D01A-4807-AF08-946C4D6297C2}" type="slidenum">
              <a:rPr lang="sv-SE" smtClean="0"/>
              <a:pPr/>
              <a:t>1</a:t>
            </a:fld>
            <a:endParaRPr lang="sv-S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noFill/>
        </p:spPr>
        <p:txBody>
          <a:bodyPr>
            <a:normAutofit fontScale="90000"/>
          </a:bodyPr>
          <a:lstStyle/>
          <a:p>
            <a:pPr algn="l"/>
            <a:br>
              <a:rPr lang="sv-SE" sz="1400" dirty="0">
                <a:latin typeface="Garamond" pitchFamily="18" charset="0"/>
                <a:cs typeface="Arial" pitchFamily="34" charset="0"/>
              </a:rPr>
            </a:br>
            <a:r>
              <a:rPr lang="sv-SE" sz="1600" i="1" dirty="0">
                <a:latin typeface="Garamond" pitchFamily="18" charset="0"/>
                <a:cs typeface="Arial" pitchFamily="34" charset="0"/>
              </a:rPr>
              <a:t>Utvecklingssamtal baseras på nedanstående samtalsområden och kan kompletteras med frågor utifrån ev. uppsatta lönekriterier. Samtalet utmynna med fördel i en utvecklingsplan som arbetsledare och medarbetare är överens om. I detta dokument finns förslag på lönekriterier och även på utvecklingsplan som tar utgångspunkt i lönekriterierna. Tanken är att kunna återkomma till utvecklingssamtalet under åter vid kortare avstämningar samt vid lönesamtalet för att stämma av utvecklingen under året och kunna sätta en välgrundad ny lön.</a:t>
            </a:r>
            <a:br>
              <a:rPr lang="sv-SE" sz="1600" i="1" dirty="0">
                <a:latin typeface="Garamond" pitchFamily="18" charset="0"/>
                <a:cs typeface="Arial" pitchFamily="34" charset="0"/>
              </a:rPr>
            </a:br>
            <a:r>
              <a:rPr lang="sv-SE" sz="1600" i="1" dirty="0">
                <a:latin typeface="Garamond" pitchFamily="18" charset="0"/>
                <a:cs typeface="Arial" pitchFamily="34" charset="0"/>
              </a:rPr>
              <a:t> 	</a:t>
            </a:r>
            <a:br>
              <a:rPr lang="sv-SE" sz="1600" i="1" dirty="0">
                <a:latin typeface="Garamond" pitchFamily="18" charset="0"/>
                <a:cs typeface="Arial" pitchFamily="34" charset="0"/>
              </a:rPr>
            </a:br>
            <a:br>
              <a:rPr lang="sv-SE" sz="1400" b="1" dirty="0">
                <a:latin typeface="Arial" pitchFamily="34" charset="0"/>
                <a:cs typeface="Arial" pitchFamily="34" charset="0"/>
              </a:rPr>
            </a:br>
            <a:r>
              <a:rPr lang="sv-SE" sz="1400" b="1" dirty="0">
                <a:latin typeface="Arial" pitchFamily="34" charset="0"/>
                <a:cs typeface="Arial" pitchFamily="34" charset="0"/>
              </a:rPr>
              <a:t>			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sv-SE" sz="1400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v-SE" sz="1400" b="1" dirty="0">
                <a:latin typeface="Arial" pitchFamily="34" charset="0"/>
                <a:cs typeface="Arial" pitchFamily="34" charset="0"/>
              </a:rPr>
              <a:t>Samtalsfrågor (ca 45 min)</a:t>
            </a:r>
          </a:p>
          <a:p>
            <a:pPr>
              <a:buNone/>
            </a:pPr>
            <a:r>
              <a:rPr lang="sv-SE" sz="1200" b="1" dirty="0">
                <a:latin typeface="Garamond" pitchFamily="18" charset="0"/>
                <a:cs typeface="Arial" pitchFamily="34" charset="0"/>
              </a:rPr>
              <a:t>Arbetsmiljö</a:t>
            </a:r>
          </a:p>
          <a:p>
            <a:pPr>
              <a:buNone/>
            </a:pPr>
            <a:r>
              <a:rPr lang="sv-SE" sz="1200" dirty="0">
                <a:latin typeface="Garamond" pitchFamily="18" charset="0"/>
                <a:cs typeface="Arial" pitchFamily="34" charset="0"/>
              </a:rPr>
              <a:t>Trivs du just nu med jobbet och på jobbet?</a:t>
            </a:r>
          </a:p>
          <a:p>
            <a:pPr>
              <a:buNone/>
            </a:pPr>
            <a:r>
              <a:rPr lang="sv-SE" sz="1200" dirty="0">
                <a:latin typeface="Garamond" pitchFamily="18" charset="0"/>
                <a:cs typeface="Arial" pitchFamily="34" charset="0"/>
              </a:rPr>
              <a:t>Hur upplever du arbetsklimatet? Finns det konflikter, problem?</a:t>
            </a:r>
          </a:p>
          <a:p>
            <a:pPr>
              <a:buNone/>
            </a:pPr>
            <a:r>
              <a:rPr lang="sv-SE" sz="1200" dirty="0">
                <a:latin typeface="Garamond" pitchFamily="18" charset="0"/>
                <a:cs typeface="Arial" pitchFamily="34" charset="0"/>
              </a:rPr>
              <a:t>Hur är den fysiska arbetsmiljön?</a:t>
            </a:r>
          </a:p>
          <a:p>
            <a:pPr>
              <a:buNone/>
            </a:pPr>
            <a:r>
              <a:rPr lang="sv-SE" sz="1200" dirty="0">
                <a:latin typeface="Garamond" pitchFamily="18" charset="0"/>
                <a:cs typeface="Arial" pitchFamily="34" charset="0"/>
              </a:rPr>
              <a:t>Får du rätt information i rätt tid?</a:t>
            </a:r>
          </a:p>
          <a:p>
            <a:pPr>
              <a:buNone/>
            </a:pPr>
            <a:r>
              <a:rPr lang="sv-SE" sz="1200" dirty="0">
                <a:latin typeface="Garamond" pitchFamily="18" charset="0"/>
                <a:cs typeface="Arial" pitchFamily="34" charset="0"/>
              </a:rPr>
              <a:t>Har du drabbats av mobbing eller kränkande särbehandling? Finns det problemet i din omgivning?</a:t>
            </a:r>
          </a:p>
          <a:p>
            <a:pPr>
              <a:buNone/>
            </a:pPr>
            <a:endParaRPr lang="sv-SE" sz="1200" b="1" dirty="0">
              <a:latin typeface="Garamond" pitchFamily="18" charset="0"/>
              <a:cs typeface="Arial" pitchFamily="34" charset="0"/>
            </a:endParaRPr>
          </a:p>
          <a:p>
            <a:pPr>
              <a:buNone/>
            </a:pPr>
            <a:r>
              <a:rPr lang="sv-SE" sz="1200" b="1" dirty="0">
                <a:latin typeface="Garamond" pitchFamily="18" charset="0"/>
                <a:cs typeface="Arial" pitchFamily="34" charset="0"/>
              </a:rPr>
              <a:t>Arbetsuppgifter  </a:t>
            </a:r>
          </a:p>
          <a:p>
            <a:pPr>
              <a:buNone/>
            </a:pPr>
            <a:r>
              <a:rPr lang="sv-SE" sz="1200" dirty="0">
                <a:latin typeface="Garamond" pitchFamily="18" charset="0"/>
                <a:cs typeface="Arial" pitchFamily="34" charset="0"/>
              </a:rPr>
              <a:t>Vilka arbetsuppgifter har varit mest centrala under året? Hur stämmer detta med din arbetsbeskrivning? </a:t>
            </a:r>
          </a:p>
          <a:p>
            <a:pPr>
              <a:buNone/>
            </a:pPr>
            <a:r>
              <a:rPr lang="sv-SE" sz="1200" dirty="0">
                <a:latin typeface="Garamond" pitchFamily="18" charset="0"/>
                <a:cs typeface="Arial" pitchFamily="34" charset="0"/>
              </a:rPr>
              <a:t>Vilka arbetsuppgifter har varit mest stimulerande/gett mest energi? Vilka arbetsuppgifter har inneburit störst påfrestning? </a:t>
            </a:r>
            <a:r>
              <a:rPr lang="sv-SE" sz="1200" b="1" dirty="0">
                <a:latin typeface="Garamond" pitchFamily="18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sv-SE" sz="1200" dirty="0">
              <a:latin typeface="Garamond" pitchFamily="18" charset="0"/>
              <a:cs typeface="Arial" pitchFamily="34" charset="0"/>
            </a:endParaRPr>
          </a:p>
          <a:p>
            <a:pPr>
              <a:buNone/>
            </a:pPr>
            <a:r>
              <a:rPr lang="sv-SE" sz="1200" b="1" dirty="0">
                <a:latin typeface="Garamond" pitchFamily="18" charset="0"/>
                <a:cs typeface="Arial" pitchFamily="34" charset="0"/>
              </a:rPr>
              <a:t>Stress</a:t>
            </a:r>
          </a:p>
          <a:p>
            <a:pPr>
              <a:buNone/>
            </a:pPr>
            <a:r>
              <a:rPr lang="sv-SE" sz="1200" dirty="0">
                <a:latin typeface="Garamond" pitchFamily="18" charset="0"/>
                <a:cs typeface="Arial" pitchFamily="34" charset="0"/>
              </a:rPr>
              <a:t>Hur fungerar din arbetstid? Upplever du stress eller för hög arbetsbelastning? Har du energi över till annat än jobb?</a:t>
            </a:r>
          </a:p>
          <a:p>
            <a:pPr>
              <a:buNone/>
            </a:pPr>
            <a:r>
              <a:rPr lang="sv-SE" sz="1200" dirty="0">
                <a:latin typeface="Garamond" pitchFamily="18" charset="0"/>
                <a:cs typeface="Arial" pitchFamily="34" charset="0"/>
              </a:rPr>
              <a:t>Vilka situationer gör dig stressad? Hur hanterar du stress?</a:t>
            </a:r>
          </a:p>
          <a:p>
            <a:pPr>
              <a:buNone/>
            </a:pPr>
            <a:endParaRPr lang="sv-SE" sz="1200" dirty="0">
              <a:latin typeface="Garamond" pitchFamily="18" charset="0"/>
              <a:cs typeface="Arial" pitchFamily="34" charset="0"/>
            </a:endParaRPr>
          </a:p>
          <a:p>
            <a:pPr>
              <a:buNone/>
            </a:pPr>
            <a:r>
              <a:rPr lang="sv-SE" sz="1200" b="1" dirty="0">
                <a:latin typeface="Garamond" pitchFamily="18" charset="0"/>
                <a:cs typeface="Arial" pitchFamily="34" charset="0"/>
              </a:rPr>
              <a:t>Chefen</a:t>
            </a:r>
          </a:p>
          <a:p>
            <a:pPr>
              <a:buNone/>
            </a:pPr>
            <a:r>
              <a:rPr lang="sv-SE" sz="1200" dirty="0">
                <a:latin typeface="Garamond" pitchFamily="18" charset="0"/>
                <a:cs typeface="Arial" pitchFamily="34" charset="0"/>
              </a:rPr>
              <a:t>Hur fungerar arbetsledningen i ditt arbete? Finns det något feedback du vill ta upp med din chef? </a:t>
            </a:r>
          </a:p>
          <a:p>
            <a:pPr>
              <a:buNone/>
            </a:pPr>
            <a:r>
              <a:rPr lang="sv-SE" sz="1200" dirty="0">
                <a:latin typeface="Garamond" pitchFamily="18" charset="0"/>
                <a:cs typeface="Arial" pitchFamily="34" charset="0"/>
              </a:rPr>
              <a:t>Vilka förväntningar upplever du att din närmsta chef har på dig som medarbetare? </a:t>
            </a:r>
          </a:p>
          <a:p>
            <a:pPr>
              <a:buNone/>
            </a:pPr>
            <a:endParaRPr lang="sv-SE" sz="1200" b="1" dirty="0">
              <a:latin typeface="Garamond" pitchFamily="18" charset="0"/>
              <a:cs typeface="Arial" pitchFamily="34" charset="0"/>
            </a:endParaRPr>
          </a:p>
          <a:p>
            <a:pPr>
              <a:buNone/>
            </a:pPr>
            <a:r>
              <a:rPr lang="sv-SE" sz="1200" b="1" dirty="0">
                <a:latin typeface="Garamond" pitchFamily="18" charset="0"/>
                <a:cs typeface="Arial" pitchFamily="34" charset="0"/>
              </a:rPr>
              <a:t>Livsbalans</a:t>
            </a:r>
          </a:p>
          <a:p>
            <a:pPr>
              <a:buNone/>
            </a:pPr>
            <a:r>
              <a:rPr lang="sv-SE" sz="1200" dirty="0">
                <a:latin typeface="Garamond" pitchFamily="18" charset="0"/>
                <a:cs typeface="Arial" pitchFamily="34" charset="0"/>
              </a:rPr>
              <a:t>Hur fungerar livet i övrigt just nu t ex eventuell familj och fritid? </a:t>
            </a:r>
            <a:r>
              <a:rPr lang="sv-SE" sz="1200" dirty="0">
                <a:latin typeface="Garamond" pitchFamily="18" charset="0"/>
              </a:rPr>
              <a:t>Hur ser du på din kallelse till tjänst i Guds rike och i förhållande till din</a:t>
            </a:r>
          </a:p>
          <a:p>
            <a:pPr>
              <a:buNone/>
            </a:pPr>
            <a:r>
              <a:rPr lang="sv-SE" sz="1200" dirty="0">
                <a:latin typeface="Garamond" pitchFamily="18" charset="0"/>
              </a:rPr>
              <a:t>tjänst? </a:t>
            </a:r>
            <a:endParaRPr lang="sv-SE" sz="1200" dirty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FCD9-D01A-4807-AF08-946C4D6297C2}" type="slidenum">
              <a:rPr lang="sv-SE" smtClean="0"/>
              <a:pPr/>
              <a:t>2</a:t>
            </a:fld>
            <a:endParaRPr lang="sv-S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sv-SE" sz="1400" b="1" dirty="0">
                <a:latin typeface="Arial" pitchFamily="34" charset="0"/>
                <a:cs typeface="Arial" pitchFamily="34" charset="0"/>
              </a:rPr>
              <a:t>Lönekriterier till grund för utvecklingssamtal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endParaRPr lang="sv-SE" sz="1200" b="1" dirty="0">
              <a:latin typeface="Garamond" pitchFamily="18" charset="0"/>
            </a:endParaRPr>
          </a:p>
          <a:p>
            <a:pPr lvl="0">
              <a:buNone/>
            </a:pPr>
            <a:r>
              <a:rPr lang="sv-SE" sz="1200" b="1" dirty="0">
                <a:latin typeface="Garamond" pitchFamily="18" charset="0"/>
              </a:rPr>
              <a:t>Ansvarsförmåga och omdöme </a:t>
            </a:r>
            <a:r>
              <a:rPr lang="sv-SE" sz="1200" dirty="0">
                <a:latin typeface="Garamond" pitchFamily="18" charset="0"/>
              </a:rPr>
              <a:t>– förmågan att ta ansvar för att verksamhetens mål och utveckling. Förmåga att ta ansvar för sin egen</a:t>
            </a:r>
          </a:p>
          <a:p>
            <a:pPr lvl="0">
              <a:buNone/>
            </a:pPr>
            <a:r>
              <a:rPr lang="sv-SE" sz="1200" dirty="0">
                <a:latin typeface="Garamond" pitchFamily="18" charset="0"/>
              </a:rPr>
              <a:t>utveckling. Förmåga att ta ansvar för både materiella och immateriella resurser. Att arbeta utifrån våra målgruppers behov och</a:t>
            </a:r>
          </a:p>
          <a:p>
            <a:pPr lvl="0">
              <a:buNone/>
            </a:pPr>
            <a:r>
              <a:rPr lang="sv-SE" sz="1200" dirty="0">
                <a:latin typeface="Garamond" pitchFamily="18" charset="0"/>
              </a:rPr>
              <a:t>förutsättningar. Att ha ett professionellt bemötande både internt och externt.</a:t>
            </a:r>
          </a:p>
          <a:p>
            <a:pPr>
              <a:buNone/>
            </a:pPr>
            <a:r>
              <a:rPr lang="sv-SE" sz="1200" dirty="0">
                <a:latin typeface="Garamond" pitchFamily="18" charset="0"/>
              </a:rPr>
              <a:t> </a:t>
            </a:r>
          </a:p>
          <a:p>
            <a:pPr lvl="0">
              <a:buNone/>
            </a:pPr>
            <a:r>
              <a:rPr lang="sv-SE" sz="1200" b="1" dirty="0">
                <a:latin typeface="Garamond" pitchFamily="18" charset="0"/>
              </a:rPr>
              <a:t>Samarbetsförmåga </a:t>
            </a:r>
            <a:r>
              <a:rPr lang="sv-SE" sz="1200" dirty="0">
                <a:latin typeface="Garamond" pitchFamily="18" charset="0"/>
              </a:rPr>
              <a:t>– social och kommunikativ förmåga som ger förutsättningar för att kunna samarbeta såväl inom som utom den</a:t>
            </a:r>
          </a:p>
          <a:p>
            <a:pPr lvl="0">
              <a:buNone/>
            </a:pPr>
            <a:r>
              <a:rPr lang="sv-SE" sz="1200" dirty="0">
                <a:latin typeface="Garamond" pitchFamily="18" charset="0"/>
              </a:rPr>
              <a:t>egna organisationen. Att kunna bygga nätverk som ger utbyte. Förmåga att dela med sig av sin kunskap, att arbeta för en fungerande</a:t>
            </a:r>
          </a:p>
          <a:p>
            <a:pPr lvl="0">
              <a:buNone/>
            </a:pPr>
            <a:r>
              <a:rPr lang="sv-SE" sz="1200" dirty="0">
                <a:latin typeface="Garamond" pitchFamily="18" charset="0"/>
              </a:rPr>
              <a:t>grupp, att visa en positiv inställning till arbetet. Förmåga att anpassa sig till förändringar och nya förutsättningar i organisationen. </a:t>
            </a:r>
          </a:p>
          <a:p>
            <a:pPr>
              <a:buNone/>
            </a:pPr>
            <a:r>
              <a:rPr lang="sv-SE" sz="1200" dirty="0">
                <a:latin typeface="Garamond" pitchFamily="18" charset="0"/>
              </a:rPr>
              <a:t> </a:t>
            </a:r>
          </a:p>
          <a:p>
            <a:pPr lvl="0">
              <a:buNone/>
            </a:pPr>
            <a:r>
              <a:rPr lang="sv-SE" sz="1200" b="1" dirty="0">
                <a:latin typeface="Garamond" pitchFamily="18" charset="0"/>
              </a:rPr>
              <a:t>Utvecklingsförmåga </a:t>
            </a:r>
            <a:r>
              <a:rPr lang="sv-SE" sz="1200" dirty="0">
                <a:latin typeface="Garamond" pitchFamily="18" charset="0"/>
              </a:rPr>
              <a:t>- förmåga att omsätta kunskaper och erfarenheter i praktisk handling. Att komma med nya förslag och lösningar,</a:t>
            </a:r>
          </a:p>
          <a:p>
            <a:pPr lvl="0">
              <a:buNone/>
            </a:pPr>
            <a:r>
              <a:rPr lang="sv-SE" sz="1200" dirty="0">
                <a:latin typeface="Garamond" pitchFamily="18" charset="0"/>
              </a:rPr>
              <a:t>att ha helhetssyn och att se behov. Att vara lyhörd, reflektera och ta till sig förändringar. Att vara förberedd, välplanerad och noggrann i</a:t>
            </a:r>
          </a:p>
          <a:p>
            <a:pPr lvl="0">
              <a:buNone/>
            </a:pPr>
            <a:r>
              <a:rPr lang="sv-SE" sz="1200" dirty="0">
                <a:latin typeface="Garamond" pitchFamily="18" charset="0"/>
              </a:rPr>
              <a:t>sitt arbetssätt och utvärderar och återkopplar.</a:t>
            </a:r>
          </a:p>
          <a:p>
            <a:pPr>
              <a:buNone/>
            </a:pPr>
            <a:r>
              <a:rPr lang="sv-SE" sz="1200" dirty="0">
                <a:latin typeface="Garamond" pitchFamily="18" charset="0"/>
              </a:rPr>
              <a:t> </a:t>
            </a:r>
          </a:p>
          <a:p>
            <a:pPr lvl="0">
              <a:buNone/>
            </a:pPr>
            <a:r>
              <a:rPr lang="sv-SE" sz="1200" b="1" dirty="0">
                <a:latin typeface="Garamond" pitchFamily="18" charset="0"/>
              </a:rPr>
              <a:t>Initiativförmåga </a:t>
            </a:r>
            <a:r>
              <a:rPr lang="sv-SE" sz="1200" dirty="0">
                <a:latin typeface="Garamond" pitchFamily="18" charset="0"/>
              </a:rPr>
              <a:t>- förmåga att planera sitt arbete på ett själständigt och effektiv sätt och finna lösningar som ligger i linje med</a:t>
            </a:r>
          </a:p>
          <a:p>
            <a:pPr lvl="0">
              <a:buNone/>
            </a:pPr>
            <a:r>
              <a:rPr lang="sv-SE" sz="1200" dirty="0">
                <a:latin typeface="Garamond" pitchFamily="18" charset="0"/>
              </a:rPr>
              <a:t>verksamhetsmålen. Förmåga att finna alternativ och möjligheter istället för hinder. Förmåga att ställa om till olika förutsättningar och</a:t>
            </a:r>
          </a:p>
          <a:p>
            <a:pPr lvl="0">
              <a:buNone/>
            </a:pPr>
            <a:r>
              <a:rPr lang="sv-SE" sz="1200" dirty="0">
                <a:latin typeface="Garamond" pitchFamily="18" charset="0"/>
              </a:rPr>
              <a:t>situationer. </a:t>
            </a:r>
          </a:p>
          <a:p>
            <a:pPr>
              <a:buNone/>
            </a:pPr>
            <a:r>
              <a:rPr lang="sv-SE" sz="1200" dirty="0">
                <a:latin typeface="Garamond" pitchFamily="18" charset="0"/>
              </a:rPr>
              <a:t> </a:t>
            </a:r>
          </a:p>
          <a:p>
            <a:pPr lvl="0">
              <a:buNone/>
            </a:pPr>
            <a:r>
              <a:rPr lang="sv-SE" sz="1200" b="1" dirty="0">
                <a:latin typeface="Garamond" pitchFamily="18" charset="0"/>
              </a:rPr>
              <a:t>Resultatförmåga</a:t>
            </a:r>
            <a:r>
              <a:rPr lang="sv-SE" sz="1200" dirty="0">
                <a:latin typeface="Garamond" pitchFamily="18" charset="0"/>
              </a:rPr>
              <a:t> - förmåga att uppnå gott resultat enligt verksamhetsmål (tid, utveckling, kvalitet, nöjd målgrupp). Att utföra</a:t>
            </a:r>
          </a:p>
          <a:p>
            <a:pPr lvl="0">
              <a:buNone/>
            </a:pPr>
            <a:r>
              <a:rPr lang="sv-SE" sz="1200" dirty="0">
                <a:latin typeface="Garamond" pitchFamily="18" charset="0"/>
              </a:rPr>
              <a:t>arbetsuppgifter vid rätt tidpunkt, prioritera rätt saker, få saker gjorda och vara delaktig i beslut. Att prestera även i konflikfyllda och svåra</a:t>
            </a:r>
          </a:p>
          <a:p>
            <a:pPr lvl="0">
              <a:buNone/>
            </a:pPr>
            <a:r>
              <a:rPr lang="sv-SE" sz="1200" dirty="0">
                <a:latin typeface="Garamond" pitchFamily="18" charset="0"/>
              </a:rPr>
              <a:t>situationer. Förmåga att kompromissa och ta in andras perspektiv.  </a:t>
            </a:r>
          </a:p>
          <a:p>
            <a:pPr lvl="0">
              <a:buNone/>
            </a:pPr>
            <a:endParaRPr lang="sv-SE" sz="1200" dirty="0">
              <a:latin typeface="Garamond" pitchFamily="18" charset="0"/>
            </a:endParaRPr>
          </a:p>
          <a:p>
            <a:pPr>
              <a:buNone/>
            </a:pPr>
            <a:r>
              <a:rPr lang="sv-SE" sz="1200" b="1" dirty="0">
                <a:latin typeface="Garamond" pitchFamily="18" charset="0"/>
                <a:cs typeface="Arial" pitchFamily="34" charset="0"/>
              </a:rPr>
              <a:t>Ledarförmåga </a:t>
            </a:r>
            <a:r>
              <a:rPr lang="sv-SE" sz="1200" dirty="0">
                <a:latin typeface="Garamond" pitchFamily="18" charset="0"/>
              </a:rPr>
              <a:t>- f</a:t>
            </a:r>
            <a:r>
              <a:rPr lang="sv-SE" sz="1200" dirty="0">
                <a:latin typeface="Garamond" pitchFamily="18" charset="0"/>
                <a:cs typeface="Arial" pitchFamily="34" charset="0"/>
              </a:rPr>
              <a:t>örmågan att utveckla verksamheter och människor. Förmåga att leda enhets-/arbets-/projektgrupper. </a:t>
            </a:r>
          </a:p>
          <a:p>
            <a:pPr>
              <a:buNone/>
            </a:pPr>
            <a:r>
              <a:rPr lang="sv-SE" sz="1200" dirty="0">
                <a:latin typeface="Garamond" pitchFamily="18" charset="0"/>
                <a:cs typeface="Arial" pitchFamily="34" charset="0"/>
              </a:rPr>
              <a:t>Förmåga att organisera arbetet, kunna delegera. Förmåga att lyssna, analysera, vara tydlig, fatta beslut  och informera. </a:t>
            </a:r>
          </a:p>
          <a:p>
            <a:pPr>
              <a:buNone/>
            </a:pPr>
            <a:r>
              <a:rPr lang="sv-SE" sz="1200" dirty="0">
                <a:latin typeface="Garamond" pitchFamily="18" charset="0"/>
                <a:cs typeface="Arial" pitchFamily="34" charset="0"/>
              </a:rPr>
              <a:t>Förmåga att visa mod  och att vara obekväm i nödvändiga situationer och beslut. </a:t>
            </a:r>
          </a:p>
          <a:p>
            <a:pPr>
              <a:buNone/>
            </a:pPr>
            <a:endParaRPr lang="sv-SE" sz="1200" dirty="0">
              <a:latin typeface="Garamond" pitchFamily="18" charset="0"/>
              <a:cs typeface="Arial" pitchFamily="34" charset="0"/>
            </a:endParaRPr>
          </a:p>
          <a:p>
            <a:pPr>
              <a:buNone/>
            </a:pPr>
            <a:r>
              <a:rPr lang="sv-SE" sz="1200" dirty="0">
                <a:latin typeface="Garamond" pitchFamily="18" charset="0"/>
                <a:cs typeface="Arial" pitchFamily="34" charset="0"/>
              </a:rPr>
              <a:t>Förmåga att kunna entusiasmera, ge stödjande uppföljning och skapa förutsättning för medarbetarnas utveckling. Förmåga att bygga</a:t>
            </a:r>
          </a:p>
          <a:p>
            <a:pPr>
              <a:buNone/>
            </a:pPr>
            <a:r>
              <a:rPr lang="sv-SE" sz="1200" dirty="0">
                <a:latin typeface="Garamond" pitchFamily="18" charset="0"/>
                <a:cs typeface="Arial" pitchFamily="34" charset="0"/>
              </a:rPr>
              <a:t>förtroendefulla relationer, att visa och få förtroende bland sina medarbetare. Förmåga att skapa motivation för att nå uppsatta mål.</a:t>
            </a:r>
          </a:p>
          <a:p>
            <a:pPr lvl="0">
              <a:buNone/>
            </a:pPr>
            <a:endParaRPr lang="sv-SE" sz="1200" dirty="0">
              <a:latin typeface="Garamond" pitchFamily="18" charset="0"/>
            </a:endParaRPr>
          </a:p>
          <a:p>
            <a:pPr>
              <a:buNone/>
            </a:pPr>
            <a:endParaRPr lang="sv-S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FCD9-D01A-4807-AF08-946C4D6297C2}" type="slidenum">
              <a:rPr lang="sv-SE" smtClean="0"/>
              <a:pPr/>
              <a:t>3</a:t>
            </a:fld>
            <a:endParaRPr lang="sv-S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sv-SE" sz="4000" b="1" dirty="0">
                <a:latin typeface="Arial" pitchFamily="34" charset="0"/>
                <a:cs typeface="Arial" pitchFamily="34" charset="0"/>
              </a:rPr>
              <a:t>Utvecklingsplan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457200" y="1125539"/>
          <a:ext cx="8291264" cy="503976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4145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56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59941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b="1" dirty="0"/>
                        <a:t>Samarbetsförmåga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9941">
                <a:tc>
                  <a:txBody>
                    <a:bodyPr/>
                    <a:lstStyle/>
                    <a:p>
                      <a:pPr algn="ctr"/>
                      <a:r>
                        <a:rPr lang="sv-SE" sz="1100" b="1" dirty="0">
                          <a:latin typeface="Arial" pitchFamily="34" charset="0"/>
                          <a:cs typeface="Arial" pitchFamily="34" charset="0"/>
                        </a:rPr>
                        <a:t>Utvecklingsförmåga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b="1" dirty="0">
                          <a:latin typeface="Arial" pitchFamily="34" charset="0"/>
                          <a:cs typeface="Arial" pitchFamily="34" charset="0"/>
                        </a:rPr>
                        <a:t>Initiativförmåga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9941">
                <a:tc>
                  <a:txBody>
                    <a:bodyPr/>
                    <a:lstStyle/>
                    <a:p>
                      <a:pPr algn="ctr"/>
                      <a:r>
                        <a:rPr lang="sv-SE" sz="1100" b="1">
                          <a:latin typeface="Arial" pitchFamily="34" charset="0"/>
                          <a:cs typeface="Arial" pitchFamily="34" charset="0"/>
                        </a:rPr>
                        <a:t>Resultatförmåga</a:t>
                      </a:r>
                      <a:endParaRPr lang="sv-SE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b="1" dirty="0">
                          <a:latin typeface="Arial" pitchFamily="34" charset="0"/>
                          <a:cs typeface="Arial" pitchFamily="34" charset="0"/>
                        </a:rPr>
                        <a:t>Ledarförmåga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9941">
                <a:tc gridSpan="2">
                  <a:txBody>
                    <a:bodyPr/>
                    <a:lstStyle/>
                    <a:p>
                      <a:pPr algn="ctr"/>
                      <a:r>
                        <a:rPr lang="sv-SE" sz="1100" b="1" dirty="0">
                          <a:latin typeface="Arial" pitchFamily="34" charset="0"/>
                          <a:cs typeface="Arial" pitchFamily="34" charset="0"/>
                        </a:rPr>
                        <a:t>Kompetensutveckling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611560" y="1196752"/>
            <a:ext cx="3888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100" b="1" dirty="0">
                <a:latin typeface="Arial" pitchFamily="34" charset="0"/>
                <a:cs typeface="Arial" pitchFamily="34" charset="0"/>
              </a:rPr>
              <a:t>Ansvarsförmåga och omdöme</a:t>
            </a:r>
            <a:endParaRPr lang="sv-SE" sz="900" dirty="0">
              <a:latin typeface="Arial" pitchFamily="34" charset="0"/>
              <a:cs typeface="Arial" pitchFamily="34" charset="0"/>
            </a:endParaRPr>
          </a:p>
          <a:p>
            <a:endParaRPr lang="sv-SE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FCD9-D01A-4807-AF08-946C4D6297C2}" type="slidenum">
              <a:rPr lang="sv-SE" smtClean="0"/>
              <a:pPr/>
              <a:t>4</a:t>
            </a:fld>
            <a:endParaRPr lang="sv-S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2909</TotalTime>
  <Words>678</Words>
  <Application>Microsoft Office PowerPoint</Application>
  <PresentationFormat>Bildspel på skärmen (4:3)</PresentationFormat>
  <Paragraphs>68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Calibri</vt:lpstr>
      <vt:lpstr>Garamond</vt:lpstr>
      <vt:lpstr>Office-tema</vt:lpstr>
      <vt:lpstr>   Utvecklingssamtal </vt:lpstr>
      <vt:lpstr> Utvecklingssamtal baseras på nedanstående samtalsområden och kan kompletteras med frågor utifrån ev. uppsatta lönekriterier. Samtalet utmynna med fördel i en utvecklingsplan som arbetsledare och medarbetare är överens om. I detta dokument finns förslag på lönekriterier och även på utvecklingsplan som tar utgångspunkt i lönekriterierna. Tanken är att kunna återkomma till utvecklingssamtalet under åter vid kortare avstämningar samt vid lönesamtalet för att stämma av utvecklingen under året och kunna sätta en välgrundad ny lön.        </vt:lpstr>
      <vt:lpstr>Lönekriterier till grund för utvecklingssamtal</vt:lpstr>
      <vt:lpstr>Utvecklingsplan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sangra</dc:creator>
  <cp:lastModifiedBy>Elin Henriksson</cp:lastModifiedBy>
  <cp:revision>355</cp:revision>
  <dcterms:created xsi:type="dcterms:W3CDTF">2014-05-05T08:34:26Z</dcterms:created>
  <dcterms:modified xsi:type="dcterms:W3CDTF">2021-02-02T07:40:59Z</dcterms:modified>
</cp:coreProperties>
</file>