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3" r:id="rId2"/>
    <p:sldMasterId id="2147483704" r:id="rId3"/>
  </p:sldMasterIdLst>
  <p:notesMasterIdLst>
    <p:notesMasterId r:id="rId32"/>
  </p:notesMasterIdLst>
  <p:sldIdLst>
    <p:sldId id="285" r:id="rId4"/>
    <p:sldId id="289" r:id="rId5"/>
    <p:sldId id="257" r:id="rId6"/>
    <p:sldId id="290" r:id="rId7"/>
    <p:sldId id="281" r:id="rId8"/>
    <p:sldId id="291" r:id="rId9"/>
    <p:sldId id="293" r:id="rId10"/>
    <p:sldId id="295" r:id="rId11"/>
    <p:sldId id="297" r:id="rId12"/>
    <p:sldId id="298" r:id="rId13"/>
    <p:sldId id="299" r:id="rId14"/>
    <p:sldId id="286" r:id="rId15"/>
    <p:sldId id="287" r:id="rId16"/>
    <p:sldId id="302" r:id="rId17"/>
    <p:sldId id="263" r:id="rId18"/>
    <p:sldId id="261" r:id="rId19"/>
    <p:sldId id="262" r:id="rId20"/>
    <p:sldId id="266" r:id="rId21"/>
    <p:sldId id="267" r:id="rId22"/>
    <p:sldId id="268" r:id="rId23"/>
    <p:sldId id="270" r:id="rId24"/>
    <p:sldId id="271" r:id="rId25"/>
    <p:sldId id="272" r:id="rId26"/>
    <p:sldId id="273" r:id="rId27"/>
    <p:sldId id="276" r:id="rId28"/>
    <p:sldId id="301" r:id="rId29"/>
    <p:sldId id="279" r:id="rId30"/>
    <p:sldId id="300"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Frutiger LT Std 47 Light Cn" panose="020B0406020204020204" pitchFamily="34" charset="0"/>
      <p:regular r:id="rId37"/>
      <p:bold r:id="rId38"/>
    </p:embeddedFont>
    <p:embeddedFont>
      <p:font typeface="Gill Sans MT" panose="020B0502020104020203" pitchFamily="34" charset="0"/>
      <p:regular r:id="rId39"/>
      <p:bold r:id="rId40"/>
      <p:italic r:id="rId41"/>
      <p:boldItalic r:id="rId42"/>
    </p:embeddedFont>
    <p:embeddedFont>
      <p:font typeface="Helvetica" panose="020B0604020202020204" pitchFamily="2" charset="0"/>
      <p:regular r:id="rId43"/>
      <p:bold r:id="rId44"/>
      <p:italic r:id="rId45"/>
      <p:boldItalic r:id="rId46"/>
    </p:embeddedFont>
    <p:embeddedFont>
      <p:font typeface="Rockwell" panose="02060603020205020403" pitchFamily="18" charset="0"/>
      <p:regular r:id="rId47"/>
      <p:bold r:id="rId48"/>
      <p:italic r:id="rId49"/>
      <p:boldItalic r:id="rId50"/>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778"/>
    <a:srgbClr val="A2C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51" d="100"/>
          <a:sy n="151" d="100"/>
        </p:scale>
        <p:origin x="70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font" Target="fonts/font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font" Target="fonts/font17.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ralsningsarmen.se/i-trygga-hander/" TargetMode="External"/><Relationship Id="rId1" Type="http://schemas.openxmlformats.org/officeDocument/2006/relationships/hyperlink" Target="https://www.do.se/" TargetMode="Externa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hyperlink" Target="https://www.do.se/" TargetMode="External"/><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hyperlink" Target="https://www.fralsningsarmen.se/i-trygga-hander/" TargetMode="External"/><Relationship Id="rId5" Type="http://schemas.openxmlformats.org/officeDocument/2006/relationships/image" Target="../media/image17.sv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A8968D-22CD-4EDE-A899-7846F8BED04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8D59AAF-C40D-4B2A-8BE8-AAB7FEF0CEBE}">
      <dgm:prSet/>
      <dgm:spPr/>
      <dgm:t>
        <a:bodyPr/>
        <a:lstStyle/>
        <a:p>
          <a:r>
            <a:rPr lang="en-US">
              <a:hlinkClick xmlns:r="http://schemas.openxmlformats.org/officeDocument/2006/relationships" r:id="rId1"/>
            </a:rPr>
            <a:t>https://www.do.se/</a:t>
          </a:r>
          <a:endParaRPr lang="en-US"/>
        </a:p>
      </dgm:t>
    </dgm:pt>
    <dgm:pt modelId="{DC08FEA4-D278-4DD3-AB27-5C71E6B3F205}" type="parTrans" cxnId="{92473E6F-E913-4650-93D1-EABF72AE4A58}">
      <dgm:prSet/>
      <dgm:spPr/>
      <dgm:t>
        <a:bodyPr/>
        <a:lstStyle/>
        <a:p>
          <a:endParaRPr lang="en-US"/>
        </a:p>
      </dgm:t>
    </dgm:pt>
    <dgm:pt modelId="{79BEF8BC-F4E6-4863-BD58-9B1D54316BCE}" type="sibTrans" cxnId="{92473E6F-E913-4650-93D1-EABF72AE4A58}">
      <dgm:prSet/>
      <dgm:spPr/>
      <dgm:t>
        <a:bodyPr/>
        <a:lstStyle/>
        <a:p>
          <a:endParaRPr lang="en-US"/>
        </a:p>
      </dgm:t>
    </dgm:pt>
    <dgm:pt modelId="{8AD85F3A-A5B6-4387-B767-2E79DAB7FE68}">
      <dgm:prSet/>
      <dgm:spPr/>
      <dgm:t>
        <a:bodyPr/>
        <a:lstStyle/>
        <a:p>
          <a:r>
            <a:rPr lang="en-US">
              <a:hlinkClick xmlns:r="http://schemas.openxmlformats.org/officeDocument/2006/relationships" r:id="rId2"/>
            </a:rPr>
            <a:t>I Trygga Händer | Frälsningsarmén (fralsningsarmen.se)</a:t>
          </a:r>
          <a:endParaRPr lang="en-US"/>
        </a:p>
      </dgm:t>
    </dgm:pt>
    <dgm:pt modelId="{C921ABA2-E58F-4863-99E5-9268BE70D3F1}" type="parTrans" cxnId="{3E5AF96D-7589-411A-BF5D-7542317633EE}">
      <dgm:prSet/>
      <dgm:spPr/>
      <dgm:t>
        <a:bodyPr/>
        <a:lstStyle/>
        <a:p>
          <a:endParaRPr lang="en-US"/>
        </a:p>
      </dgm:t>
    </dgm:pt>
    <dgm:pt modelId="{7126B907-239D-4F9C-8182-1EE456BC8816}" type="sibTrans" cxnId="{3E5AF96D-7589-411A-BF5D-7542317633EE}">
      <dgm:prSet/>
      <dgm:spPr/>
      <dgm:t>
        <a:bodyPr/>
        <a:lstStyle/>
        <a:p>
          <a:endParaRPr lang="en-US"/>
        </a:p>
      </dgm:t>
    </dgm:pt>
    <dgm:pt modelId="{E2341495-CE7D-4F7D-AFC5-889E21BBE1A5}" type="pres">
      <dgm:prSet presAssocID="{CAA8968D-22CD-4EDE-A899-7846F8BED042}" presName="root" presStyleCnt="0">
        <dgm:presLayoutVars>
          <dgm:dir/>
          <dgm:resizeHandles val="exact"/>
        </dgm:presLayoutVars>
      </dgm:prSet>
      <dgm:spPr/>
    </dgm:pt>
    <dgm:pt modelId="{4A1781B8-176E-49B5-986D-5A9F20F38A24}" type="pres">
      <dgm:prSet presAssocID="{08D59AAF-C40D-4B2A-8BE8-AAB7FEF0CEBE}" presName="compNode" presStyleCnt="0"/>
      <dgm:spPr/>
    </dgm:pt>
    <dgm:pt modelId="{9EBF6B55-88F9-4AE1-9CE3-818DA75A3563}" type="pres">
      <dgm:prSet presAssocID="{08D59AAF-C40D-4B2A-8BE8-AAB7FEF0CEBE}" presName="bgRect" presStyleLbl="bgShp" presStyleIdx="0" presStyleCnt="2"/>
      <dgm:spPr/>
    </dgm:pt>
    <dgm:pt modelId="{C209B694-69B9-49E0-B78F-0F9A93FF3EDC}" type="pres">
      <dgm:prSet presAssocID="{08D59AAF-C40D-4B2A-8BE8-AAB7FEF0CEBE}"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BD56D175-45BC-4812-B4DB-28328B37B1FB}" type="pres">
      <dgm:prSet presAssocID="{08D59AAF-C40D-4B2A-8BE8-AAB7FEF0CEBE}" presName="spaceRect" presStyleCnt="0"/>
      <dgm:spPr/>
    </dgm:pt>
    <dgm:pt modelId="{272C3361-0101-4BE2-B8CB-E7EB4835A5F0}" type="pres">
      <dgm:prSet presAssocID="{08D59AAF-C40D-4B2A-8BE8-AAB7FEF0CEBE}" presName="parTx" presStyleLbl="revTx" presStyleIdx="0" presStyleCnt="2">
        <dgm:presLayoutVars>
          <dgm:chMax val="0"/>
          <dgm:chPref val="0"/>
        </dgm:presLayoutVars>
      </dgm:prSet>
      <dgm:spPr/>
    </dgm:pt>
    <dgm:pt modelId="{BD5DC85A-F50D-4236-945C-1EE0EEA31A2E}" type="pres">
      <dgm:prSet presAssocID="{79BEF8BC-F4E6-4863-BD58-9B1D54316BCE}" presName="sibTrans" presStyleCnt="0"/>
      <dgm:spPr/>
    </dgm:pt>
    <dgm:pt modelId="{E83C51F0-690B-47B6-97DF-8243B2CB620A}" type="pres">
      <dgm:prSet presAssocID="{8AD85F3A-A5B6-4387-B767-2E79DAB7FE68}" presName="compNode" presStyleCnt="0"/>
      <dgm:spPr/>
    </dgm:pt>
    <dgm:pt modelId="{B51F1C6E-A11D-4992-8B3D-AB4FCFB3D5F7}" type="pres">
      <dgm:prSet presAssocID="{8AD85F3A-A5B6-4387-B767-2E79DAB7FE68}" presName="bgRect" presStyleLbl="bgShp" presStyleIdx="1" presStyleCnt="2"/>
      <dgm:spPr/>
    </dgm:pt>
    <dgm:pt modelId="{E7B72E84-196C-48DB-BD5D-6F03FED486A3}" type="pres">
      <dgm:prSet presAssocID="{8AD85F3A-A5B6-4387-B767-2E79DAB7FE68}"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ås"/>
        </a:ext>
      </dgm:extLst>
    </dgm:pt>
    <dgm:pt modelId="{408C813E-ACDF-404A-8305-D9E29B0A2C36}" type="pres">
      <dgm:prSet presAssocID="{8AD85F3A-A5B6-4387-B767-2E79DAB7FE68}" presName="spaceRect" presStyleCnt="0"/>
      <dgm:spPr/>
    </dgm:pt>
    <dgm:pt modelId="{040455ED-C55C-4C2D-9E55-2BCBDCF6A431}" type="pres">
      <dgm:prSet presAssocID="{8AD85F3A-A5B6-4387-B767-2E79DAB7FE68}" presName="parTx" presStyleLbl="revTx" presStyleIdx="1" presStyleCnt="2">
        <dgm:presLayoutVars>
          <dgm:chMax val="0"/>
          <dgm:chPref val="0"/>
        </dgm:presLayoutVars>
      </dgm:prSet>
      <dgm:spPr/>
    </dgm:pt>
  </dgm:ptLst>
  <dgm:cxnLst>
    <dgm:cxn modelId="{5188C314-1109-4AC6-BACD-2BDDB4174EB4}" type="presOf" srcId="{08D59AAF-C40D-4B2A-8BE8-AAB7FEF0CEBE}" destId="{272C3361-0101-4BE2-B8CB-E7EB4835A5F0}" srcOrd="0" destOrd="0" presId="urn:microsoft.com/office/officeart/2018/2/layout/IconVerticalSolidList"/>
    <dgm:cxn modelId="{3E5AF96D-7589-411A-BF5D-7542317633EE}" srcId="{CAA8968D-22CD-4EDE-A899-7846F8BED042}" destId="{8AD85F3A-A5B6-4387-B767-2E79DAB7FE68}" srcOrd="1" destOrd="0" parTransId="{C921ABA2-E58F-4863-99E5-9268BE70D3F1}" sibTransId="{7126B907-239D-4F9C-8182-1EE456BC8816}"/>
    <dgm:cxn modelId="{92473E6F-E913-4650-93D1-EABF72AE4A58}" srcId="{CAA8968D-22CD-4EDE-A899-7846F8BED042}" destId="{08D59AAF-C40D-4B2A-8BE8-AAB7FEF0CEBE}" srcOrd="0" destOrd="0" parTransId="{DC08FEA4-D278-4DD3-AB27-5C71E6B3F205}" sibTransId="{79BEF8BC-F4E6-4863-BD58-9B1D54316BCE}"/>
    <dgm:cxn modelId="{58DD997A-AE37-4417-BD91-F14A280307C4}" type="presOf" srcId="{8AD85F3A-A5B6-4387-B767-2E79DAB7FE68}" destId="{040455ED-C55C-4C2D-9E55-2BCBDCF6A431}" srcOrd="0" destOrd="0" presId="urn:microsoft.com/office/officeart/2018/2/layout/IconVerticalSolidList"/>
    <dgm:cxn modelId="{256FE0ED-7CA5-4802-B400-47C3FF52B1E8}" type="presOf" srcId="{CAA8968D-22CD-4EDE-A899-7846F8BED042}" destId="{E2341495-CE7D-4F7D-AFC5-889E21BBE1A5}" srcOrd="0" destOrd="0" presId="urn:microsoft.com/office/officeart/2018/2/layout/IconVerticalSolidList"/>
    <dgm:cxn modelId="{B4FBFECC-7019-40F0-9348-A51999B2EEBB}" type="presParOf" srcId="{E2341495-CE7D-4F7D-AFC5-889E21BBE1A5}" destId="{4A1781B8-176E-49B5-986D-5A9F20F38A24}" srcOrd="0" destOrd="0" presId="urn:microsoft.com/office/officeart/2018/2/layout/IconVerticalSolidList"/>
    <dgm:cxn modelId="{FC00C9E4-2D98-4B4A-BDCB-CC2F70740C39}" type="presParOf" srcId="{4A1781B8-176E-49B5-986D-5A9F20F38A24}" destId="{9EBF6B55-88F9-4AE1-9CE3-818DA75A3563}" srcOrd="0" destOrd="0" presId="urn:microsoft.com/office/officeart/2018/2/layout/IconVerticalSolidList"/>
    <dgm:cxn modelId="{349BB529-F5A4-4552-AEC0-CF63FF6B9555}" type="presParOf" srcId="{4A1781B8-176E-49B5-986D-5A9F20F38A24}" destId="{C209B694-69B9-49E0-B78F-0F9A93FF3EDC}" srcOrd="1" destOrd="0" presId="urn:microsoft.com/office/officeart/2018/2/layout/IconVerticalSolidList"/>
    <dgm:cxn modelId="{FD39F16C-51B7-4B4A-8395-5D70F2F2141E}" type="presParOf" srcId="{4A1781B8-176E-49B5-986D-5A9F20F38A24}" destId="{BD56D175-45BC-4812-B4DB-28328B37B1FB}" srcOrd="2" destOrd="0" presId="urn:microsoft.com/office/officeart/2018/2/layout/IconVerticalSolidList"/>
    <dgm:cxn modelId="{5D3E2F60-535D-4311-9FE2-ADFE690FBB91}" type="presParOf" srcId="{4A1781B8-176E-49B5-986D-5A9F20F38A24}" destId="{272C3361-0101-4BE2-B8CB-E7EB4835A5F0}" srcOrd="3" destOrd="0" presId="urn:microsoft.com/office/officeart/2018/2/layout/IconVerticalSolidList"/>
    <dgm:cxn modelId="{2C268F49-25EF-4612-A7CD-BD45F7B45F17}" type="presParOf" srcId="{E2341495-CE7D-4F7D-AFC5-889E21BBE1A5}" destId="{BD5DC85A-F50D-4236-945C-1EE0EEA31A2E}" srcOrd="1" destOrd="0" presId="urn:microsoft.com/office/officeart/2018/2/layout/IconVerticalSolidList"/>
    <dgm:cxn modelId="{E41BA3D8-789C-461D-8C02-8EF88D75F39D}" type="presParOf" srcId="{E2341495-CE7D-4F7D-AFC5-889E21BBE1A5}" destId="{E83C51F0-690B-47B6-97DF-8243B2CB620A}" srcOrd="2" destOrd="0" presId="urn:microsoft.com/office/officeart/2018/2/layout/IconVerticalSolidList"/>
    <dgm:cxn modelId="{1AE3807D-4D16-4057-BE4A-8D6637DE653D}" type="presParOf" srcId="{E83C51F0-690B-47B6-97DF-8243B2CB620A}" destId="{B51F1C6E-A11D-4992-8B3D-AB4FCFB3D5F7}" srcOrd="0" destOrd="0" presId="urn:microsoft.com/office/officeart/2018/2/layout/IconVerticalSolidList"/>
    <dgm:cxn modelId="{D0A8B09A-4471-4D94-8AC5-27E1B08D7FB6}" type="presParOf" srcId="{E83C51F0-690B-47B6-97DF-8243B2CB620A}" destId="{E7B72E84-196C-48DB-BD5D-6F03FED486A3}" srcOrd="1" destOrd="0" presId="urn:microsoft.com/office/officeart/2018/2/layout/IconVerticalSolidList"/>
    <dgm:cxn modelId="{87F6FA2D-F0C4-4EFD-9BAF-4909BF395C89}" type="presParOf" srcId="{E83C51F0-690B-47B6-97DF-8243B2CB620A}" destId="{408C813E-ACDF-404A-8305-D9E29B0A2C36}" srcOrd="2" destOrd="0" presId="urn:microsoft.com/office/officeart/2018/2/layout/IconVerticalSolidList"/>
    <dgm:cxn modelId="{3B9880B0-AF8A-46B8-BFE3-34D9BEAF6A12}" type="presParOf" srcId="{E83C51F0-690B-47B6-97DF-8243B2CB620A}" destId="{040455ED-C55C-4C2D-9E55-2BCBDCF6A43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F6B55-88F9-4AE1-9CE3-818DA75A3563}">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09B694-69B9-49E0-B78F-0F9A93FF3EDC}">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2C3361-0101-4BE2-B8CB-E7EB4835A5F0}">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3"/>
            </a:rPr>
            <a:t>https://www.do.se/</a:t>
          </a:r>
          <a:endParaRPr lang="en-US" sz="2500" kern="1200"/>
        </a:p>
      </dsp:txBody>
      <dsp:txXfrm>
        <a:off x="1507738" y="707092"/>
        <a:ext cx="9007861" cy="1305401"/>
      </dsp:txXfrm>
    </dsp:sp>
    <dsp:sp modelId="{B51F1C6E-A11D-4992-8B3D-AB4FCFB3D5F7}">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B72E84-196C-48DB-BD5D-6F03FED486A3}">
      <dsp:nvSpPr>
        <dsp:cNvPr id="0" name=""/>
        <dsp:cNvSpPr/>
      </dsp:nvSpPr>
      <dsp:spPr>
        <a:xfrm>
          <a:off x="394883" y="2632559"/>
          <a:ext cx="717970" cy="71797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0455ED-C55C-4C2D-9E55-2BCBDCF6A431}">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6"/>
            </a:rPr>
            <a:t>I Trygga Händer | Frälsningsarmén (fralsningsarmen.se)</a:t>
          </a:r>
          <a:endParaRPr lang="en-US" sz="2500" kern="1200"/>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242D6F-2D8F-458C-8379-9A64BD8F9CA1}" type="datetimeFigureOut">
              <a:rPr lang="sv-SE" smtClean="0"/>
              <a:t>2023-02-09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4045E-67A3-4640-AB9B-297E9350CC01}" type="slidenum">
              <a:rPr lang="sv-SE" smtClean="0"/>
              <a:t>‹#›</a:t>
            </a:fld>
            <a:endParaRPr lang="sv-SE"/>
          </a:p>
        </p:txBody>
      </p:sp>
    </p:spTree>
    <p:extLst>
      <p:ext uri="{BB962C8B-B14F-4D97-AF65-F5344CB8AC3E}">
        <p14:creationId xmlns:p14="http://schemas.microsoft.com/office/powerpoint/2010/main" val="337522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368069A-42C2-1DF5-4256-2D5CDB2ECB4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0EE1110-54AE-A5D2-DE2F-7E4287E2B2FB}"/>
              </a:ext>
            </a:extLst>
          </p:cNvPr>
          <p:cNvSpPr txBox="1">
            <a:spLocks noGrp="1"/>
          </p:cNvSpPr>
          <p:nvPr>
            <p:ph type="body" sz="quarter" idx="1"/>
          </p:nvPr>
        </p:nvSpPr>
        <p:spPr/>
        <p:txBody>
          <a:bodyPr/>
          <a:lstStyle/>
          <a:p>
            <a:pPr lvl="0"/>
            <a:r>
              <a:rPr lang="sv-SE"/>
              <a:t>https://www.youtube.com/watch?time_continue=111&amp;v=YdrTGK4P6lI </a:t>
            </a:r>
          </a:p>
        </p:txBody>
      </p:sp>
      <p:sp>
        <p:nvSpPr>
          <p:cNvPr id="4" name="Platshållare för bildnummer 3">
            <a:extLst>
              <a:ext uri="{FF2B5EF4-FFF2-40B4-BE49-F238E27FC236}">
                <a16:creationId xmlns:a16="http://schemas.microsoft.com/office/drawing/2014/main" id="{D027AFDA-4701-BAFE-904A-4099BA9044B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C84A12-35B1-40C6-8DA4-72FA18910621}" type="slidenum">
              <a:t>1</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07739C-7C3F-DEA5-B0C4-B24A6B966E9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F3228CD-D951-417B-8DEF-4A2602FC6058}"/>
              </a:ext>
            </a:extLst>
          </p:cNvPr>
          <p:cNvSpPr txBox="1">
            <a:spLocks noGrp="1"/>
          </p:cNvSpPr>
          <p:nvPr>
            <p:ph type="body" sz="quarter" idx="1"/>
          </p:nvPr>
        </p:nvSpPr>
        <p:spPr/>
        <p:txBody>
          <a:bodyPr/>
          <a:lstStyle/>
          <a:p>
            <a:pPr lvl="0"/>
            <a:r>
              <a:rPr lang="sv-SE"/>
              <a:t>Ja, arbetsgivaren har rätt att leda och fördela arbetet, vilket även innebär en rätt att fatta beslut om vem som ska få gå en utbildning eller leda ett projekt. Samtidigt ska arbetsgivaren verka för att alla anställda får likvärdiga möjligheter till kompetensutveckling. Om stereotypa könsnormer påverkar beslut om vem som får gå på kurs eller leda ett projekt så kan det finnas det risker för diskriminering eller andra hinder för lika rättigheter och möjligheter.</a:t>
            </a:r>
          </a:p>
          <a:p>
            <a:pPr lvl="0"/>
            <a:r>
              <a:rPr lang="sv-SE"/>
              <a:t>Finns det kriterier för kompetensutveckling på din arbetsplats? Vad ligger bakom era beslut om vem som får utbildning eller annan kompetensutveckling? </a:t>
            </a:r>
          </a:p>
          <a:p>
            <a:pPr lvl="0"/>
            <a:endParaRPr lang="sv-SE"/>
          </a:p>
          <a:p>
            <a:pPr lvl="0"/>
            <a:r>
              <a:rPr lang="sv-SE"/>
              <a:t>Vad bör du tänka på när det gäller kompetensutveckling?</a:t>
            </a:r>
          </a:p>
          <a:p>
            <a:pPr lvl="0"/>
            <a:r>
              <a:rPr lang="sv-SE"/>
              <a:t>Möjligheterna att få kompetensutveckling ska utgå ifrån behoven i arbetet. Samtidigt ska arbetsgivaren se till att alla arbetstagare får likvärdiga möjligheter till utbildning och övrig kompetensutveckling. Exempelvis får inte en arbetstagares etniska tillhörighet, ålder eller sexuella läggning påverka beslutet om vem som får gå på kurs.</a:t>
            </a:r>
          </a:p>
          <a:p>
            <a:pPr lvl="0"/>
            <a:r>
              <a:rPr lang="sv-SE"/>
              <a:t>Därför kan det vara riskfyllt att oreflekterat ställa språkkrav på anställda (till exempel krav på flytande svenska) för att de ska få möjlighet till kompetensutveckling. Om språkkraven är osakliga skulle det kunna leda till diskriminering som har samband med etnisk tillhörighet. </a:t>
            </a:r>
          </a:p>
          <a:p>
            <a:pPr lvl="0"/>
            <a:endParaRPr lang="sv-SE"/>
          </a:p>
        </p:txBody>
      </p:sp>
      <p:sp>
        <p:nvSpPr>
          <p:cNvPr id="4" name="Platshållare för bildnummer 3">
            <a:extLst>
              <a:ext uri="{FF2B5EF4-FFF2-40B4-BE49-F238E27FC236}">
                <a16:creationId xmlns:a16="http://schemas.microsoft.com/office/drawing/2014/main" id="{BEC6BE0E-71F9-C35B-0CE8-7D162244E80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9AF527-D6E5-4524-AFAF-89431794DC41}" type="slidenum">
              <a:t>24</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8060CB-C612-E5F4-5A33-202B88B2806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0FE663E-CC4E-D43F-2F02-EA1DFFFDF261}"/>
              </a:ext>
            </a:extLst>
          </p:cNvPr>
          <p:cNvSpPr txBox="1">
            <a:spLocks noGrp="1"/>
          </p:cNvSpPr>
          <p:nvPr>
            <p:ph type="body" sz="quarter" idx="1"/>
          </p:nvPr>
        </p:nvSpPr>
        <p:spPr/>
        <p:txBody>
          <a:bodyPr/>
          <a:lstStyle/>
          <a:p>
            <a:endParaRPr lang="sv-SE"/>
          </a:p>
        </p:txBody>
      </p:sp>
      <p:sp>
        <p:nvSpPr>
          <p:cNvPr id="4" name="Platshållare för bildnummer 3">
            <a:extLst>
              <a:ext uri="{FF2B5EF4-FFF2-40B4-BE49-F238E27FC236}">
                <a16:creationId xmlns:a16="http://schemas.microsoft.com/office/drawing/2014/main" id="{10A9660E-2340-9D8E-0834-5B0E6AF6D1D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5E627F3-875A-457F-B765-289CB651F38A}" type="slidenum">
              <a:t>25</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Diskrimineringsombudsmannen</a:t>
            </a:r>
          </a:p>
        </p:txBody>
      </p:sp>
      <p:sp>
        <p:nvSpPr>
          <p:cNvPr id="4" name="Platshållare för bildnummer 3"/>
          <p:cNvSpPr>
            <a:spLocks noGrp="1"/>
          </p:cNvSpPr>
          <p:nvPr>
            <p:ph type="sldNum" sz="quarter" idx="5"/>
          </p:nvPr>
        </p:nvSpPr>
        <p:spPr/>
        <p:txBody>
          <a:bodyPr/>
          <a:lstStyle/>
          <a:p>
            <a:fld id="{8464045E-67A3-4640-AB9B-297E9350CC01}" type="slidenum">
              <a:rPr lang="sv-SE" smtClean="0"/>
              <a:t>28</a:t>
            </a:fld>
            <a:endParaRPr lang="sv-SE"/>
          </a:p>
        </p:txBody>
      </p:sp>
    </p:spTree>
    <p:extLst>
      <p:ext uri="{BB962C8B-B14F-4D97-AF65-F5344CB8AC3E}">
        <p14:creationId xmlns:p14="http://schemas.microsoft.com/office/powerpoint/2010/main" val="302242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u="none" strike="noStrike" dirty="0">
                <a:solidFill>
                  <a:srgbClr val="333333"/>
                </a:solidFill>
                <a:effectLst/>
                <a:latin typeface="Arial" panose="020B0604020202020204" pitchFamily="34" charset="0"/>
              </a:rPr>
              <a:t>Varor, tjänster och bostäder m.m.</a:t>
            </a:r>
            <a:endParaRPr lang="sv-SE" b="1" i="0" dirty="0">
              <a:solidFill>
                <a:srgbClr val="222222"/>
              </a:solidFill>
              <a:effectLst/>
              <a:latin typeface="Arial" panose="020B0604020202020204" pitchFamily="34" charset="0"/>
            </a:endParaRPr>
          </a:p>
          <a:p>
            <a:pPr algn="l"/>
            <a:r>
              <a:rPr lang="sv-SE" b="1" i="0" u="none" strike="noStrike" dirty="0">
                <a:solidFill>
                  <a:srgbClr val="333333"/>
                </a:solidFill>
                <a:effectLst/>
                <a:latin typeface="Arial" panose="020B0604020202020204" pitchFamily="34" charset="0"/>
              </a:rPr>
              <a:t>12 §</a:t>
            </a:r>
            <a:r>
              <a:rPr lang="sv-SE" b="0" i="0" dirty="0">
                <a:solidFill>
                  <a:srgbClr val="000000"/>
                </a:solidFill>
                <a:effectLst/>
                <a:latin typeface="Arial" panose="020B0604020202020204" pitchFamily="34" charset="0"/>
              </a:rPr>
              <a:t>   Diskriminering är förbjuden för den som</a:t>
            </a:r>
            <a:br>
              <a:rPr lang="sv-SE" b="0" i="0" dirty="0">
                <a:solidFill>
                  <a:srgbClr val="000000"/>
                </a:solidFill>
                <a:effectLst/>
                <a:latin typeface="Arial" panose="020B0604020202020204" pitchFamily="34" charset="0"/>
              </a:rPr>
            </a:br>
            <a:r>
              <a:rPr lang="sv-SE" b="0" i="0" dirty="0">
                <a:solidFill>
                  <a:srgbClr val="000000"/>
                </a:solidFill>
                <a:effectLst/>
                <a:latin typeface="Arial" panose="020B0604020202020204" pitchFamily="34" charset="0"/>
              </a:rPr>
              <a:t>   1. utanför privat- och familjelivet tillhandahåller varor, tjänster eller bostäder till allmänheten, eller</a:t>
            </a:r>
            <a:br>
              <a:rPr lang="sv-SE" b="0" i="0" dirty="0">
                <a:solidFill>
                  <a:srgbClr val="000000"/>
                </a:solidFill>
                <a:effectLst/>
                <a:latin typeface="Arial" panose="020B0604020202020204" pitchFamily="34" charset="0"/>
              </a:rPr>
            </a:br>
            <a:r>
              <a:rPr lang="sv-SE" b="0" i="0" dirty="0">
                <a:solidFill>
                  <a:srgbClr val="000000"/>
                </a:solidFill>
                <a:effectLst/>
                <a:latin typeface="Arial" panose="020B0604020202020204" pitchFamily="34" charset="0"/>
              </a:rPr>
              <a:t>   2. anordnar en allmän sammankomst eller en offentlig tillställning</a:t>
            </a:r>
          </a:p>
          <a:p>
            <a:endParaRPr lang="sv-SE" dirty="0"/>
          </a:p>
        </p:txBody>
      </p:sp>
      <p:sp>
        <p:nvSpPr>
          <p:cNvPr id="4" name="Platshållare för bildnummer 3"/>
          <p:cNvSpPr>
            <a:spLocks noGrp="1"/>
          </p:cNvSpPr>
          <p:nvPr>
            <p:ph type="sldNum" sz="quarter" idx="5"/>
          </p:nvPr>
        </p:nvSpPr>
        <p:spPr/>
        <p:txBody>
          <a:bodyPr/>
          <a:lstStyle/>
          <a:p>
            <a:fld id="{8464045E-67A3-4640-AB9B-297E9350CC01}" type="slidenum">
              <a:rPr lang="sv-SE" smtClean="0"/>
              <a:t>4</a:t>
            </a:fld>
            <a:endParaRPr lang="sv-SE"/>
          </a:p>
        </p:txBody>
      </p:sp>
    </p:spTree>
    <p:extLst>
      <p:ext uri="{BB962C8B-B14F-4D97-AF65-F5344CB8AC3E}">
        <p14:creationId xmlns:p14="http://schemas.microsoft.com/office/powerpoint/2010/main" val="75335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333333"/>
                </a:solidFill>
                <a:effectLst/>
                <a:latin typeface="Arial" panose="020B0604020202020204" pitchFamily="34" charset="0"/>
              </a:rPr>
              <a:t>5 §</a:t>
            </a:r>
            <a:r>
              <a:rPr lang="sv-SE" b="0" i="0" dirty="0">
                <a:solidFill>
                  <a:srgbClr val="000000"/>
                </a:solidFill>
                <a:effectLst/>
                <a:latin typeface="Arial" panose="020B0604020202020204" pitchFamily="34" charset="0"/>
              </a:rPr>
              <a:t>   I denna lag avses med</a:t>
            </a:r>
            <a:br>
              <a:rPr lang="sv-SE" dirty="0"/>
            </a:br>
            <a:r>
              <a:rPr lang="sv-SE" b="0" i="0" dirty="0">
                <a:solidFill>
                  <a:srgbClr val="000000"/>
                </a:solidFill>
                <a:effectLst/>
                <a:latin typeface="Arial" panose="020B0604020202020204" pitchFamily="34" charset="0"/>
              </a:rPr>
              <a:t>   1. kön: att någon är kvinna eller man,</a:t>
            </a:r>
            <a:br>
              <a:rPr lang="sv-SE" dirty="0"/>
            </a:br>
            <a:r>
              <a:rPr lang="sv-SE" b="0" i="0" dirty="0">
                <a:solidFill>
                  <a:srgbClr val="000000"/>
                </a:solidFill>
                <a:effectLst/>
                <a:latin typeface="Arial" panose="020B0604020202020204" pitchFamily="34" charset="0"/>
              </a:rPr>
              <a:t>   2. könsöverskridande identitet eller uttryck: att någon inte identifierar sig som kvinna eller man eller genom sin klädsel eller på annat sätt ger uttryck för att tillhöra ett annat kön,</a:t>
            </a:r>
            <a:br>
              <a:rPr lang="sv-SE" dirty="0"/>
            </a:br>
            <a:r>
              <a:rPr lang="sv-SE" b="0" i="0" dirty="0">
                <a:solidFill>
                  <a:srgbClr val="000000"/>
                </a:solidFill>
                <a:effectLst/>
                <a:latin typeface="Arial" panose="020B0604020202020204" pitchFamily="34" charset="0"/>
              </a:rPr>
              <a:t>   3. etnisk tillhörighet: nationellt eller etniskt ursprung, hudfärg eller annat liknande förhållande,</a:t>
            </a:r>
            <a:br>
              <a:rPr lang="sv-SE" dirty="0"/>
            </a:br>
            <a:r>
              <a:rPr lang="sv-SE" b="0" i="0" dirty="0">
                <a:solidFill>
                  <a:srgbClr val="000000"/>
                </a:solidFill>
                <a:effectLst/>
                <a:latin typeface="Arial" panose="020B0604020202020204" pitchFamily="34" charset="0"/>
              </a:rPr>
              <a:t>   4. funktionsnedsättning: varaktiga fysiska, psykiska eller begåvningsmässiga begränsningar av en persons funktionsförmåga som till följd av en skada eller en sjukdom fanns vid födelsen, har uppstått därefter eller kan förväntas uppstå,</a:t>
            </a:r>
            <a:br>
              <a:rPr lang="sv-SE" dirty="0"/>
            </a:br>
            <a:r>
              <a:rPr lang="sv-SE" b="0" i="0" dirty="0">
                <a:solidFill>
                  <a:srgbClr val="000000"/>
                </a:solidFill>
                <a:effectLst/>
                <a:latin typeface="Arial" panose="020B0604020202020204" pitchFamily="34" charset="0"/>
              </a:rPr>
              <a:t>   5. sexuell läggning: homosexuell, bisexuell eller heterosexuell läggning, och</a:t>
            </a:r>
            <a:br>
              <a:rPr lang="sv-SE" dirty="0"/>
            </a:br>
            <a:r>
              <a:rPr lang="sv-SE" b="0" i="0" dirty="0">
                <a:solidFill>
                  <a:srgbClr val="000000"/>
                </a:solidFill>
                <a:effectLst/>
                <a:latin typeface="Arial" panose="020B0604020202020204" pitchFamily="34" charset="0"/>
              </a:rPr>
              <a:t>   6. ålder: uppnådd levnadslängd.</a:t>
            </a:r>
            <a:endParaRPr lang="sv-SE" dirty="0"/>
          </a:p>
        </p:txBody>
      </p:sp>
      <p:sp>
        <p:nvSpPr>
          <p:cNvPr id="4" name="Platshållare för bildnummer 3"/>
          <p:cNvSpPr>
            <a:spLocks noGrp="1"/>
          </p:cNvSpPr>
          <p:nvPr>
            <p:ph type="sldNum" sz="quarter" idx="5"/>
          </p:nvPr>
        </p:nvSpPr>
        <p:spPr/>
        <p:txBody>
          <a:bodyPr/>
          <a:lstStyle/>
          <a:p>
            <a:fld id="{8464045E-67A3-4640-AB9B-297E9350CC01}" type="slidenum">
              <a:rPr lang="sv-SE" smtClean="0"/>
              <a:t>5</a:t>
            </a:fld>
            <a:endParaRPr lang="sv-SE"/>
          </a:p>
        </p:txBody>
      </p:sp>
    </p:spTree>
    <p:extLst>
      <p:ext uri="{BB962C8B-B14F-4D97-AF65-F5344CB8AC3E}">
        <p14:creationId xmlns:p14="http://schemas.microsoft.com/office/powerpoint/2010/main" val="380899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49B6E68-6396-7D1D-1DB9-2EC606739AD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4ADDE74-A890-9753-66C7-E8EDDDAB2EA0}"/>
              </a:ext>
            </a:extLst>
          </p:cNvPr>
          <p:cNvSpPr txBox="1">
            <a:spLocks noGrp="1"/>
          </p:cNvSpPr>
          <p:nvPr>
            <p:ph type="body" sz="quarter" idx="1"/>
          </p:nvPr>
        </p:nvSpPr>
        <p:spPr/>
        <p:txBody>
          <a:bodyPr/>
          <a:lstStyle/>
          <a:p>
            <a:pPr lvl="0"/>
            <a:r>
              <a:rPr lang="sv-SE" dirty="0"/>
              <a:t>FILM! https://www.youtube.com/watch?time_continue=111&amp;v=YdrTGK4P6lI </a:t>
            </a:r>
          </a:p>
          <a:p>
            <a:pPr lvl="0"/>
            <a:endParaRPr lang="sv-SE" dirty="0"/>
          </a:p>
        </p:txBody>
      </p:sp>
      <p:sp>
        <p:nvSpPr>
          <p:cNvPr id="4" name="Platshållare för bildnummer 3">
            <a:extLst>
              <a:ext uri="{FF2B5EF4-FFF2-40B4-BE49-F238E27FC236}">
                <a16:creationId xmlns:a16="http://schemas.microsoft.com/office/drawing/2014/main" id="{80600ADD-F1E2-8A54-D7C3-63C6F0610D2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AF60C2-6A96-4CE3-81A6-8791CF0EF7FF}" type="slidenum">
              <a:t>12</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3350085-06F9-083C-A6AF-63D1F5D2268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9D4E3FD-E7E7-AA2E-8EAC-375D95186D5E}"/>
              </a:ext>
            </a:extLst>
          </p:cNvPr>
          <p:cNvSpPr txBox="1">
            <a:spLocks noGrp="1"/>
          </p:cNvSpPr>
          <p:nvPr>
            <p:ph type="body" sz="quarter" idx="1"/>
          </p:nvPr>
        </p:nvSpPr>
        <p:spPr/>
        <p:txBody>
          <a:bodyPr/>
          <a:lstStyle/>
          <a:p>
            <a:pPr lvl="0"/>
            <a:r>
              <a:rPr lang="sv-SE"/>
              <a:t>Metoderna för undersökning kan vara enkäter, intervjuer, samtal på arbetsplatsträff, genomlysning av dokument etc. </a:t>
            </a:r>
          </a:p>
        </p:txBody>
      </p:sp>
      <p:sp>
        <p:nvSpPr>
          <p:cNvPr id="4" name="Platshållare för bildnummer 3">
            <a:extLst>
              <a:ext uri="{FF2B5EF4-FFF2-40B4-BE49-F238E27FC236}">
                <a16:creationId xmlns:a16="http://schemas.microsoft.com/office/drawing/2014/main" id="{38F2A3DF-A5B6-2F40-B0B3-A06739F0DE7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63910C5-F896-4EA4-9731-90393DC999BC}" type="slidenum">
              <a:t>15</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341CE75-B5A6-034B-1493-74B64D6831C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A74C761-4EC7-22A2-EC15-8BD53F2E363E}"/>
              </a:ext>
            </a:extLst>
          </p:cNvPr>
          <p:cNvSpPr txBox="1">
            <a:spLocks noGrp="1"/>
          </p:cNvSpPr>
          <p:nvPr>
            <p:ph type="body" sz="quarter" idx="1"/>
          </p:nvPr>
        </p:nvSpPr>
        <p:spPr/>
        <p:txBody>
          <a:bodyPr/>
          <a:lstStyle/>
          <a:p>
            <a:pPr lvl="0"/>
            <a:r>
              <a:rPr lang="sv-SE" dirty="0" err="1"/>
              <a:t>Tidsplanera</a:t>
            </a:r>
            <a:r>
              <a:rPr lang="sv-SE" dirty="0"/>
              <a:t> och genomför åtgärder, till exempel: </a:t>
            </a:r>
          </a:p>
          <a:p>
            <a:pPr lvl="0"/>
            <a:r>
              <a:rPr lang="sv-SE" dirty="0"/>
              <a:t>Se över våra riktlinjer och rutiner för att motverka trakasserier, sexuella trakasserier och repressalier. </a:t>
            </a:r>
          </a:p>
          <a:p>
            <a:pPr lvl="0"/>
            <a:r>
              <a:rPr lang="sv-SE" dirty="0"/>
              <a:t>Se till att alla anställda känner till dem. </a:t>
            </a:r>
          </a:p>
          <a:p>
            <a:pPr lvl="0"/>
            <a:r>
              <a:rPr lang="sv-SE" dirty="0"/>
              <a:t>Se över våra rutiner när det gäller att erbjuda våra medarbetare hjälpmedel eller utrustning.</a:t>
            </a:r>
          </a:p>
          <a:p>
            <a:pPr lvl="0"/>
            <a:endParaRPr lang="sv-SE" dirty="0"/>
          </a:p>
        </p:txBody>
      </p:sp>
      <p:sp>
        <p:nvSpPr>
          <p:cNvPr id="4" name="Platshållare för bildnummer 3">
            <a:extLst>
              <a:ext uri="{FF2B5EF4-FFF2-40B4-BE49-F238E27FC236}">
                <a16:creationId xmlns:a16="http://schemas.microsoft.com/office/drawing/2014/main" id="{92416F08-CCF3-8C56-9BDF-F3E4D6E8846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17CC77-70E3-4526-870D-5D90C6248123}" type="slidenum">
              <a:t>20</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2D263F7-9DD0-5A87-5078-AE77EBC9B01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2C53B22-71CE-71DF-8BA5-D38D34AF2861}"/>
              </a:ext>
            </a:extLst>
          </p:cNvPr>
          <p:cNvSpPr txBox="1">
            <a:spLocks noGrp="1"/>
          </p:cNvSpPr>
          <p:nvPr>
            <p:ph type="body" sz="quarter" idx="1"/>
          </p:nvPr>
        </p:nvSpPr>
        <p:spPr/>
        <p:txBody>
          <a:bodyPr/>
          <a:lstStyle/>
          <a:p>
            <a:pPr lvl="0"/>
            <a:r>
              <a:rPr lang="sv-SE" dirty="0" err="1"/>
              <a:t>Tidsplanera</a:t>
            </a:r>
            <a:r>
              <a:rPr lang="sv-SE" dirty="0"/>
              <a:t> och genomför åtgärder, till exempel:</a:t>
            </a:r>
          </a:p>
          <a:p>
            <a:pPr lvl="0"/>
            <a:r>
              <a:rPr lang="sv-SE" dirty="0"/>
              <a:t>Se över lönekriterierna för att säkerställa att de inte riskerar att diskriminera någon.</a:t>
            </a:r>
          </a:p>
          <a:p>
            <a:pPr lvl="0"/>
            <a:r>
              <a:rPr lang="sv-SE" dirty="0"/>
              <a:t>Se över eventuella tillägg och löneförmåner (tjänstebil, reseförmåner med mera).</a:t>
            </a:r>
          </a:p>
          <a:p>
            <a:pPr lvl="0"/>
            <a:r>
              <a:rPr lang="sv-SE" dirty="0"/>
              <a:t>Säkerställ att lönesättande chefer följer styrdokumenten.</a:t>
            </a:r>
          </a:p>
          <a:p>
            <a:pPr lvl="0"/>
            <a:endParaRPr lang="sv-SE" dirty="0"/>
          </a:p>
        </p:txBody>
      </p:sp>
      <p:sp>
        <p:nvSpPr>
          <p:cNvPr id="4" name="Platshållare för bildnummer 3">
            <a:extLst>
              <a:ext uri="{FF2B5EF4-FFF2-40B4-BE49-F238E27FC236}">
                <a16:creationId xmlns:a16="http://schemas.microsoft.com/office/drawing/2014/main" id="{AF8090AE-9E83-A899-6A7F-920DFDAB57E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C3B42A-CB5A-4985-B91D-95E6928C00B4}" type="slidenum">
              <a:t>21</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6A46D61-C931-2834-DDE0-91D77E96F0E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BCE1E39-2405-34FD-EAA4-330ABCE1C35B}"/>
              </a:ext>
            </a:extLst>
          </p:cNvPr>
          <p:cNvSpPr txBox="1">
            <a:spLocks noGrp="1"/>
          </p:cNvSpPr>
          <p:nvPr>
            <p:ph type="body" sz="quarter" idx="1"/>
          </p:nvPr>
        </p:nvSpPr>
        <p:spPr/>
        <p:txBody>
          <a:bodyPr/>
          <a:lstStyle/>
          <a:p>
            <a:pPr lvl="0"/>
            <a:r>
              <a:rPr lang="sv-SE" dirty="0"/>
              <a:t>Som arbetsgivare har du rätt att anställa den person som du anser passar bäst för jobbet, så länge du inte diskriminerar någon. Det ska till exempel inte spela någon roll vilken ålder eller vilket kön den sökande har. Det är den samlade kompetensen och hur väl den stämmer överens med kraven i arbetet som ska vara utslagsgivande. </a:t>
            </a:r>
          </a:p>
        </p:txBody>
      </p:sp>
      <p:sp>
        <p:nvSpPr>
          <p:cNvPr id="4" name="Platshållare för bildnummer 3">
            <a:extLst>
              <a:ext uri="{FF2B5EF4-FFF2-40B4-BE49-F238E27FC236}">
                <a16:creationId xmlns:a16="http://schemas.microsoft.com/office/drawing/2014/main" id="{A5ADD72D-E468-7F3F-E39A-549E65FF045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8BFB1D-6ADC-4CEE-A424-9A63B30AA89D}" type="slidenum">
              <a:t>22</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C3A5A6F-C67E-B15D-A402-8CE079ACF64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A6D3A04-768A-0D72-B3EF-15C6F8008F9A}"/>
              </a:ext>
            </a:extLst>
          </p:cNvPr>
          <p:cNvSpPr txBox="1">
            <a:spLocks noGrp="1"/>
          </p:cNvSpPr>
          <p:nvPr>
            <p:ph type="body" sz="quarter" idx="1"/>
          </p:nvPr>
        </p:nvSpPr>
        <p:spPr/>
        <p:txBody>
          <a:bodyPr/>
          <a:lstStyle/>
          <a:p>
            <a:pPr lvl="0"/>
            <a:r>
              <a:rPr lang="sv-SE"/>
              <a:t>Tidsplanera och genomför åtgärder, till exempel:</a:t>
            </a:r>
          </a:p>
          <a:p>
            <a:pPr lvl="0"/>
            <a:r>
              <a:rPr lang="sv-SE"/>
              <a:t>Gå igenom rutinerna för rekrytering och säkerställ att de inte riskerar att diskriminera någon.</a:t>
            </a:r>
          </a:p>
          <a:p>
            <a:pPr lvl="0"/>
            <a:r>
              <a:rPr lang="sv-SE"/>
              <a:t>Se över våra formella och informella tillvägagångssätt när det gäller befordran.</a:t>
            </a:r>
          </a:p>
          <a:p>
            <a:pPr lvl="0"/>
            <a:endParaRPr lang="sv-SE"/>
          </a:p>
        </p:txBody>
      </p:sp>
      <p:sp>
        <p:nvSpPr>
          <p:cNvPr id="4" name="Platshållare för bildnummer 3">
            <a:extLst>
              <a:ext uri="{FF2B5EF4-FFF2-40B4-BE49-F238E27FC236}">
                <a16:creationId xmlns:a16="http://schemas.microsoft.com/office/drawing/2014/main" id="{CC880BA4-EB47-CD69-C324-F67C9B79727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BB9A2F-C03D-457A-8A88-CBBF2C6BF177}" type="slidenum">
              <a:t>23</a:t>
            </a:fld>
            <a:endParaRPr lang="sv-SE"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A2C1CD">
            <a:alpha val="70000"/>
          </a:srgb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2D9E66-0C18-1E8D-D4C9-FFBF2B14B046}"/>
              </a:ext>
            </a:extLst>
          </p:cNvPr>
          <p:cNvSpPr>
            <a:spLocks noGrp="1"/>
          </p:cNvSpPr>
          <p:nvPr>
            <p:ph type="ctrTitle" hasCustomPrompt="1"/>
          </p:nvPr>
        </p:nvSpPr>
        <p:spPr>
          <a:xfrm>
            <a:off x="666750" y="761995"/>
            <a:ext cx="9144000" cy="1533525"/>
          </a:xfrm>
        </p:spPr>
        <p:txBody>
          <a:bodyPr anchor="b">
            <a:normAutofit/>
          </a:bodyPr>
          <a:lstStyle>
            <a:lvl1pPr algn="l">
              <a:defRPr sz="5200">
                <a:latin typeface="Rockwell" panose="02060603020205020403" pitchFamily="18" charset="0"/>
              </a:defRPr>
            </a:lvl1pPr>
          </a:lstStyle>
          <a:p>
            <a:r>
              <a:rPr lang="sv-SE" dirty="0"/>
              <a:t>Titeln på din presentation</a:t>
            </a:r>
          </a:p>
        </p:txBody>
      </p:sp>
      <p:sp>
        <p:nvSpPr>
          <p:cNvPr id="3" name="Underrubrik 2">
            <a:extLst>
              <a:ext uri="{FF2B5EF4-FFF2-40B4-BE49-F238E27FC236}">
                <a16:creationId xmlns:a16="http://schemas.microsoft.com/office/drawing/2014/main" id="{5800363A-9C1A-B67D-7349-AD8D0E0575DF}"/>
              </a:ext>
            </a:extLst>
          </p:cNvPr>
          <p:cNvSpPr>
            <a:spLocks noGrp="1"/>
          </p:cNvSpPr>
          <p:nvPr>
            <p:ph type="subTitle" idx="1" hasCustomPrompt="1"/>
          </p:nvPr>
        </p:nvSpPr>
        <p:spPr>
          <a:xfrm>
            <a:off x="666750" y="2670173"/>
            <a:ext cx="9144000" cy="1642520"/>
          </a:xfrm>
          <a:prstGeom prst="rect">
            <a:avLst/>
          </a:prstGeom>
        </p:spPr>
        <p:txBody>
          <a:bodyPr>
            <a:normAutofit/>
          </a:bodyPr>
          <a:lstStyle>
            <a:lvl1pPr marL="0" indent="0" algn="l">
              <a:buNone/>
              <a:defRPr sz="3200">
                <a:latin typeface="Rockwell" panose="020606030202050204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Eventuell underrubrik</a:t>
            </a:r>
          </a:p>
        </p:txBody>
      </p:sp>
      <p:pic>
        <p:nvPicPr>
          <p:cNvPr id="8" name="Bildobjekt 7">
            <a:extLst>
              <a:ext uri="{FF2B5EF4-FFF2-40B4-BE49-F238E27FC236}">
                <a16:creationId xmlns:a16="http://schemas.microsoft.com/office/drawing/2014/main" id="{F6A8B638-38FF-E788-29FE-3A794F5361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8728" y="3569446"/>
            <a:ext cx="5438347" cy="2965755"/>
          </a:xfrm>
          <a:prstGeom prst="rect">
            <a:avLst/>
          </a:prstGeom>
        </p:spPr>
      </p:pic>
    </p:spTree>
    <p:extLst>
      <p:ext uri="{BB962C8B-B14F-4D97-AF65-F5344CB8AC3E}">
        <p14:creationId xmlns:p14="http://schemas.microsoft.com/office/powerpoint/2010/main" val="202010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ck_med logga">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9BCCE9C1-15E0-5484-62FC-3D7C2319A7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5474" y="760470"/>
            <a:ext cx="9781052" cy="5337059"/>
          </a:xfrm>
          <a:prstGeom prst="rect">
            <a:avLst/>
          </a:prstGeom>
        </p:spPr>
      </p:pic>
      <p:sp>
        <p:nvSpPr>
          <p:cNvPr id="8" name="Platshållare för text 7">
            <a:extLst>
              <a:ext uri="{FF2B5EF4-FFF2-40B4-BE49-F238E27FC236}">
                <a16:creationId xmlns:a16="http://schemas.microsoft.com/office/drawing/2014/main" id="{9C3A088B-E19D-D9B4-4412-0D9DD72F7231}"/>
              </a:ext>
            </a:extLst>
          </p:cNvPr>
          <p:cNvSpPr>
            <a:spLocks noGrp="1"/>
          </p:cNvSpPr>
          <p:nvPr>
            <p:ph type="body" sz="quarter" idx="13" hasCustomPrompt="1"/>
          </p:nvPr>
        </p:nvSpPr>
        <p:spPr>
          <a:xfrm>
            <a:off x="2967037" y="1608138"/>
            <a:ext cx="6257925" cy="954087"/>
          </a:xfrm>
          <a:prstGeom prst="rect">
            <a:avLst/>
          </a:prstGeom>
        </p:spPr>
        <p:txBody>
          <a:bodyPr>
            <a:normAutofit/>
          </a:bodyPr>
          <a:lstStyle>
            <a:lvl1pPr marL="0" indent="0" algn="ctr">
              <a:buFontTx/>
              <a:buNone/>
              <a:defRPr sz="4400">
                <a:latin typeface="Rockwell" panose="02060603020205020403" pitchFamily="18" charset="0"/>
              </a:defRPr>
            </a:lvl1pPr>
          </a:lstStyle>
          <a:p>
            <a:pPr lvl="0"/>
            <a:r>
              <a:rPr lang="sv-SE" sz="4400" dirty="0">
                <a:latin typeface="Rockwell" panose="02060603020205020403" pitchFamily="18" charset="0"/>
              </a:rPr>
              <a:t>Tack!</a:t>
            </a:r>
            <a:endParaRPr lang="sv-SE" dirty="0"/>
          </a:p>
        </p:txBody>
      </p:sp>
      <p:sp>
        <p:nvSpPr>
          <p:cNvPr id="10" name="Platshållare för text 9">
            <a:extLst>
              <a:ext uri="{FF2B5EF4-FFF2-40B4-BE49-F238E27FC236}">
                <a16:creationId xmlns:a16="http://schemas.microsoft.com/office/drawing/2014/main" id="{26A66F4D-941F-5130-1435-992C1AC6EE95}"/>
              </a:ext>
            </a:extLst>
          </p:cNvPr>
          <p:cNvSpPr>
            <a:spLocks noGrp="1"/>
          </p:cNvSpPr>
          <p:nvPr>
            <p:ph type="body" sz="quarter" idx="14" hasCustomPrompt="1"/>
          </p:nvPr>
        </p:nvSpPr>
        <p:spPr>
          <a:xfrm>
            <a:off x="3793330" y="3019422"/>
            <a:ext cx="4605337" cy="2771777"/>
          </a:xfrm>
          <a:prstGeom prst="rect">
            <a:avLst/>
          </a:prstGeom>
        </p:spPr>
        <p:txBody>
          <a:bodyPr/>
          <a:lstStyle>
            <a:lvl2pPr marL="457200" indent="0">
              <a:buFontTx/>
              <a:buNone/>
              <a:defRPr>
                <a:latin typeface="Rockwell" panose="02060603020205020403" pitchFamily="18" charset="0"/>
              </a:defRPr>
            </a:lvl2pPr>
          </a:lstStyle>
          <a:p>
            <a:pPr lvl="1"/>
            <a:r>
              <a:rPr lang="sv-SE" dirty="0"/>
              <a:t>Eventuell underrubrik eller kontaktuppgifter.</a:t>
            </a:r>
          </a:p>
        </p:txBody>
      </p:sp>
    </p:spTree>
    <p:extLst>
      <p:ext uri="{BB962C8B-B14F-4D97-AF65-F5344CB8AC3E}">
        <p14:creationId xmlns:p14="http://schemas.microsoft.com/office/powerpoint/2010/main" val="282130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DF50-03FE-24C0-4972-0E5D3AA8518E}"/>
              </a:ext>
            </a:extLst>
          </p:cNvPr>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3" name="Content Placeholder 2">
            <a:extLst>
              <a:ext uri="{FF2B5EF4-FFF2-40B4-BE49-F238E27FC236}">
                <a16:creationId xmlns:a16="http://schemas.microsoft.com/office/drawing/2014/main" id="{9748653D-9C0B-57B1-0B16-4EF8F81E4850}"/>
              </a:ext>
            </a:extLst>
          </p:cNvPr>
          <p:cNvSpPr txBox="1">
            <a:spLocks noGrp="1"/>
          </p:cNvSpPr>
          <p:nvPr>
            <p:ph idx="1"/>
          </p:nvPr>
        </p:nvSpPr>
        <p:spPr/>
        <p:txBody>
          <a:bodyPr/>
          <a:lstStyle>
            <a:lvl1pPr>
              <a:defRPr lang="sv-SE"/>
            </a:lvl1pPr>
            <a:lvl2pPr>
              <a:defRPr lang="sv-SE"/>
            </a:lvl2pPr>
            <a:lvl3pPr>
              <a:defRPr lang="sv-SE"/>
            </a:lvl3pPr>
            <a:lvl4pPr>
              <a:defRPr lang="sv-SE"/>
            </a:lvl4pPr>
            <a:lvl5pPr>
              <a:defRPr lang="sv-SE"/>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52BCDF42-561D-D59C-6E43-19A7FA67B47B}"/>
              </a:ext>
            </a:extLst>
          </p:cNvPr>
          <p:cNvSpPr txBox="1">
            <a:spLocks noGrp="1"/>
          </p:cNvSpPr>
          <p:nvPr>
            <p:ph type="dt" sz="half" idx="7"/>
          </p:nvPr>
        </p:nvSpPr>
        <p:spPr/>
        <p:txBody>
          <a:bodyPr/>
          <a:lstStyle>
            <a:lvl1pPr>
              <a:defRPr/>
            </a:lvl1pPr>
          </a:lstStyle>
          <a:p>
            <a:pPr lvl="0"/>
            <a:fld id="{D799A5AC-98F3-421A-BBDF-0840D4F9E90F}" type="datetime1">
              <a:rPr lang="en-US"/>
              <a:pPr lvl="0"/>
              <a:t>2/9/2023</a:t>
            </a:fld>
            <a:endParaRPr lang="en-US"/>
          </a:p>
        </p:txBody>
      </p:sp>
      <p:sp>
        <p:nvSpPr>
          <p:cNvPr id="5" name="Footer Placeholder 4">
            <a:extLst>
              <a:ext uri="{FF2B5EF4-FFF2-40B4-BE49-F238E27FC236}">
                <a16:creationId xmlns:a16="http://schemas.microsoft.com/office/drawing/2014/main" id="{C3D3DE5B-5411-A1FB-9F95-C577102C16BF}"/>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74BA0C09-2AD2-1FFE-93F7-5CF404AA0C7D}"/>
              </a:ext>
            </a:extLst>
          </p:cNvPr>
          <p:cNvSpPr txBox="1">
            <a:spLocks noGrp="1"/>
          </p:cNvSpPr>
          <p:nvPr>
            <p:ph type="sldNum" sz="quarter" idx="8"/>
          </p:nvPr>
        </p:nvSpPr>
        <p:spPr/>
        <p:txBody>
          <a:bodyPr/>
          <a:lstStyle>
            <a:lvl1pPr>
              <a:defRPr/>
            </a:lvl1pPr>
          </a:lstStyle>
          <a:p>
            <a:pPr lvl="0"/>
            <a:fld id="{05555D04-8CBD-4D39-9833-07E88AF67479}" type="slidenum">
              <a:t>‹#›</a:t>
            </a:fld>
            <a:endParaRPr lang="en-US"/>
          </a:p>
        </p:txBody>
      </p:sp>
      <p:cxnSp>
        <p:nvCxnSpPr>
          <p:cNvPr id="7" name="Straight Connector 32">
            <a:extLst>
              <a:ext uri="{FF2B5EF4-FFF2-40B4-BE49-F238E27FC236}">
                <a16:creationId xmlns:a16="http://schemas.microsoft.com/office/drawing/2014/main" id="{3F45D723-B733-D382-6F93-7F300C796319}"/>
              </a:ext>
            </a:extLst>
          </p:cNvPr>
          <p:cNvCxnSpPr/>
          <p:nvPr/>
        </p:nvCxnSpPr>
        <p:spPr>
          <a:xfrm>
            <a:off x="1453896" y="1847088"/>
            <a:ext cx="9607518" cy="0"/>
          </a:xfrm>
          <a:prstGeom prst="straightConnector1">
            <a:avLst/>
          </a:prstGeom>
          <a:noFill/>
          <a:ln w="31747" cap="flat">
            <a:solidFill>
              <a:srgbClr val="B71E42"/>
            </a:solidFill>
            <a:prstDash val="solid"/>
            <a:miter/>
          </a:ln>
        </p:spPr>
      </p:cxnSp>
    </p:spTree>
    <p:extLst>
      <p:ext uri="{BB962C8B-B14F-4D97-AF65-F5344CB8AC3E}">
        <p14:creationId xmlns:p14="http://schemas.microsoft.com/office/powerpoint/2010/main" val="30730414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634F-56F4-2762-5EBE-8ECB795393E3}"/>
              </a:ext>
            </a:extLst>
          </p:cNvPr>
          <p:cNvSpPr txBox="1">
            <a:spLocks noGrp="1"/>
          </p:cNvSpPr>
          <p:nvPr>
            <p:ph type="title"/>
          </p:nvPr>
        </p:nvSpPr>
        <p:spPr>
          <a:xfrm>
            <a:off x="1449214" y="804891"/>
            <a:ext cx="9605634" cy="1059304"/>
          </a:xfrm>
        </p:spPr>
        <p:txBody>
          <a:bodyPr/>
          <a:lstStyle>
            <a:lvl1pPr>
              <a:defRPr/>
            </a:lvl1pPr>
          </a:lstStyle>
          <a:p>
            <a:pPr lvl="0"/>
            <a:r>
              <a:rPr lang="sv-SE"/>
              <a:t>Klicka här för att ändra mall för rubrikformat</a:t>
            </a:r>
            <a:endParaRPr lang="en-US"/>
          </a:p>
        </p:txBody>
      </p:sp>
      <p:sp>
        <p:nvSpPr>
          <p:cNvPr id="3" name="Content Placeholder 2">
            <a:extLst>
              <a:ext uri="{FF2B5EF4-FFF2-40B4-BE49-F238E27FC236}">
                <a16:creationId xmlns:a16="http://schemas.microsoft.com/office/drawing/2014/main" id="{C8EFF501-6F7E-E4D9-2DDC-496A4DC1A01B}"/>
              </a:ext>
            </a:extLst>
          </p:cNvPr>
          <p:cNvSpPr txBox="1">
            <a:spLocks noGrp="1"/>
          </p:cNvSpPr>
          <p:nvPr>
            <p:ph idx="1"/>
          </p:nvPr>
        </p:nvSpPr>
        <p:spPr>
          <a:xfrm>
            <a:off x="1447330" y="2010875"/>
            <a:ext cx="4645152" cy="3448595"/>
          </a:xfrm>
        </p:spPr>
        <p:txBody>
          <a:bodyPr/>
          <a:lstStyle>
            <a:lvl1pPr>
              <a:defRPr lang="sv-SE"/>
            </a:lvl1pPr>
            <a:lvl2pPr>
              <a:defRPr lang="sv-SE"/>
            </a:lvl2pPr>
            <a:lvl3pPr>
              <a:defRPr lang="sv-SE"/>
            </a:lvl3pPr>
            <a:lvl4pPr>
              <a:defRPr lang="sv-SE"/>
            </a:lvl4pPr>
            <a:lvl5pPr>
              <a:defRPr lang="sv-SE"/>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a:extLst>
              <a:ext uri="{FF2B5EF4-FFF2-40B4-BE49-F238E27FC236}">
                <a16:creationId xmlns:a16="http://schemas.microsoft.com/office/drawing/2014/main" id="{F5603A78-3C3C-C92E-450E-687C1A2BC971}"/>
              </a:ext>
            </a:extLst>
          </p:cNvPr>
          <p:cNvSpPr txBox="1">
            <a:spLocks noGrp="1"/>
          </p:cNvSpPr>
          <p:nvPr>
            <p:ph idx="2"/>
          </p:nvPr>
        </p:nvSpPr>
        <p:spPr>
          <a:xfrm>
            <a:off x="6413775" y="2017340"/>
            <a:ext cx="4645152" cy="3441518"/>
          </a:xfrm>
        </p:spPr>
        <p:txBody>
          <a:bodyPr/>
          <a:lstStyle>
            <a:lvl1pPr>
              <a:defRPr lang="sv-SE"/>
            </a:lvl1pPr>
            <a:lvl2pPr>
              <a:defRPr lang="sv-SE"/>
            </a:lvl2pPr>
            <a:lvl3pPr>
              <a:defRPr lang="sv-SE"/>
            </a:lvl3pPr>
            <a:lvl4pPr>
              <a:defRPr lang="sv-SE"/>
            </a:lvl4pPr>
            <a:lvl5pPr>
              <a:defRPr lang="sv-SE"/>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a:extLst>
              <a:ext uri="{FF2B5EF4-FFF2-40B4-BE49-F238E27FC236}">
                <a16:creationId xmlns:a16="http://schemas.microsoft.com/office/drawing/2014/main" id="{939300D4-A7F8-4322-E2A6-D5B76108F7B4}"/>
              </a:ext>
            </a:extLst>
          </p:cNvPr>
          <p:cNvSpPr txBox="1">
            <a:spLocks noGrp="1"/>
          </p:cNvSpPr>
          <p:nvPr>
            <p:ph type="dt" sz="half" idx="7"/>
          </p:nvPr>
        </p:nvSpPr>
        <p:spPr/>
        <p:txBody>
          <a:bodyPr/>
          <a:lstStyle>
            <a:lvl1pPr>
              <a:defRPr/>
            </a:lvl1pPr>
          </a:lstStyle>
          <a:p>
            <a:pPr lvl="0"/>
            <a:fld id="{219CD35D-CE1C-4CD8-9885-7DDF02D2BC5B}" type="datetime1">
              <a:rPr lang="en-US"/>
              <a:pPr lvl="0"/>
              <a:t>2/9/2023</a:t>
            </a:fld>
            <a:endParaRPr lang="en-US"/>
          </a:p>
        </p:txBody>
      </p:sp>
      <p:sp>
        <p:nvSpPr>
          <p:cNvPr id="6" name="Footer Placeholder 5">
            <a:extLst>
              <a:ext uri="{FF2B5EF4-FFF2-40B4-BE49-F238E27FC236}">
                <a16:creationId xmlns:a16="http://schemas.microsoft.com/office/drawing/2014/main" id="{352C6AF0-9D9B-3078-01D2-216E42D0302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5639CB30-7DA8-A251-EFCE-64DFBBF52AC6}"/>
              </a:ext>
            </a:extLst>
          </p:cNvPr>
          <p:cNvSpPr txBox="1">
            <a:spLocks noGrp="1"/>
          </p:cNvSpPr>
          <p:nvPr>
            <p:ph type="sldNum" sz="quarter" idx="8"/>
          </p:nvPr>
        </p:nvSpPr>
        <p:spPr/>
        <p:txBody>
          <a:bodyPr/>
          <a:lstStyle>
            <a:lvl1pPr>
              <a:defRPr/>
            </a:lvl1pPr>
          </a:lstStyle>
          <a:p>
            <a:pPr lvl="0"/>
            <a:fld id="{3CCC46A3-5A77-4F32-95B7-ABECC6145453}" type="slidenum">
              <a:t>‹#›</a:t>
            </a:fld>
            <a:endParaRPr lang="en-US"/>
          </a:p>
        </p:txBody>
      </p:sp>
      <p:cxnSp>
        <p:nvCxnSpPr>
          <p:cNvPr id="8" name="Straight Connector 34">
            <a:extLst>
              <a:ext uri="{FF2B5EF4-FFF2-40B4-BE49-F238E27FC236}">
                <a16:creationId xmlns:a16="http://schemas.microsoft.com/office/drawing/2014/main" id="{F2AFBDC9-8A5D-2891-F632-4A68A28797F3}"/>
              </a:ext>
            </a:extLst>
          </p:cNvPr>
          <p:cNvCxnSpPr/>
          <p:nvPr/>
        </p:nvCxnSpPr>
        <p:spPr>
          <a:xfrm>
            <a:off x="1453896" y="1847088"/>
            <a:ext cx="9607518" cy="0"/>
          </a:xfrm>
          <a:prstGeom prst="straightConnector1">
            <a:avLst/>
          </a:prstGeom>
          <a:noFill/>
          <a:ln w="31747" cap="flat">
            <a:solidFill>
              <a:srgbClr val="B71E42"/>
            </a:solidFill>
            <a:prstDash val="solid"/>
            <a:miter/>
          </a:ln>
        </p:spPr>
      </p:cxnSp>
    </p:spTree>
    <p:extLst>
      <p:ext uri="{BB962C8B-B14F-4D97-AF65-F5344CB8AC3E}">
        <p14:creationId xmlns:p14="http://schemas.microsoft.com/office/powerpoint/2010/main" val="165892858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rödtext_utan logg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D6058C-917B-9B0A-DFF6-2708B3F7D78B}"/>
              </a:ext>
            </a:extLst>
          </p:cNvPr>
          <p:cNvSpPr>
            <a:spLocks noGrp="1"/>
          </p:cNvSpPr>
          <p:nvPr>
            <p:ph type="title" hasCustomPrompt="1"/>
          </p:nvPr>
        </p:nvSpPr>
        <p:spPr/>
        <p:txBody>
          <a:bodyPr/>
          <a:lstStyle>
            <a:lvl1pPr>
              <a:defRPr/>
            </a:lvl1pPr>
          </a:lstStyle>
          <a:p>
            <a:r>
              <a:rPr lang="sv-SE" dirty="0"/>
              <a:t>Din rubrik för det här avsnittet</a:t>
            </a:r>
          </a:p>
        </p:txBody>
      </p:sp>
      <p:sp>
        <p:nvSpPr>
          <p:cNvPr id="7" name="Platshållare för text 6">
            <a:extLst>
              <a:ext uri="{FF2B5EF4-FFF2-40B4-BE49-F238E27FC236}">
                <a16:creationId xmlns:a16="http://schemas.microsoft.com/office/drawing/2014/main" id="{0F927794-B146-41E3-7D26-BC0D0E1C46CF}"/>
              </a:ext>
            </a:extLst>
          </p:cNvPr>
          <p:cNvSpPr>
            <a:spLocks noGrp="1"/>
          </p:cNvSpPr>
          <p:nvPr>
            <p:ph type="body" sz="quarter" idx="13" hasCustomPrompt="1"/>
          </p:nvPr>
        </p:nvSpPr>
        <p:spPr>
          <a:xfrm>
            <a:off x="838200" y="2219325"/>
            <a:ext cx="10515600" cy="4273550"/>
          </a:xfrm>
        </p:spPr>
        <p:txBody>
          <a:bodyPr/>
          <a:lstStyle>
            <a:lvl1pPr marL="457200" indent="-457200">
              <a:buFont typeface="Arial" panose="020B0604020202020204" pitchFamily="34" charset="0"/>
              <a:buChar char="•"/>
              <a:defRPr/>
            </a:lvl1pPr>
          </a:lstStyle>
          <a:p>
            <a:pPr lvl="0"/>
            <a:r>
              <a:rPr lang="sv-SE" dirty="0"/>
              <a:t>Här skriver du det du vill. Du kan skriva några rader i brödtext… </a:t>
            </a:r>
          </a:p>
          <a:p>
            <a:pPr lvl="0"/>
            <a:r>
              <a:rPr lang="sv-SE" dirty="0"/>
              <a:t>Eller i punktlista. Men tänk på att inte skriva allt du ska säga.</a:t>
            </a:r>
          </a:p>
        </p:txBody>
      </p:sp>
    </p:spTree>
    <p:extLst>
      <p:ext uri="{BB962C8B-B14F-4D97-AF65-F5344CB8AC3E}">
        <p14:creationId xmlns:p14="http://schemas.microsoft.com/office/powerpoint/2010/main" val="1163046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brödtext+bild_utan logg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D6058C-917B-9B0A-DFF6-2708B3F7D78B}"/>
              </a:ext>
            </a:extLst>
          </p:cNvPr>
          <p:cNvSpPr>
            <a:spLocks noGrp="1"/>
          </p:cNvSpPr>
          <p:nvPr>
            <p:ph type="title" hasCustomPrompt="1"/>
          </p:nvPr>
        </p:nvSpPr>
        <p:spPr/>
        <p:txBody>
          <a:bodyPr/>
          <a:lstStyle>
            <a:lvl1pPr>
              <a:defRPr/>
            </a:lvl1pPr>
          </a:lstStyle>
          <a:p>
            <a:r>
              <a:rPr lang="sv-SE" dirty="0"/>
              <a:t>Din rubrik för det här avsnittet</a:t>
            </a:r>
          </a:p>
        </p:txBody>
      </p:sp>
      <p:sp>
        <p:nvSpPr>
          <p:cNvPr id="7" name="Platshållare för text 6">
            <a:extLst>
              <a:ext uri="{FF2B5EF4-FFF2-40B4-BE49-F238E27FC236}">
                <a16:creationId xmlns:a16="http://schemas.microsoft.com/office/drawing/2014/main" id="{0F927794-B146-41E3-7D26-BC0D0E1C46CF}"/>
              </a:ext>
            </a:extLst>
          </p:cNvPr>
          <p:cNvSpPr>
            <a:spLocks noGrp="1"/>
          </p:cNvSpPr>
          <p:nvPr>
            <p:ph type="body" sz="quarter" idx="13" hasCustomPrompt="1"/>
          </p:nvPr>
        </p:nvSpPr>
        <p:spPr>
          <a:xfrm>
            <a:off x="838200" y="2219324"/>
            <a:ext cx="5257800" cy="4085941"/>
          </a:xfrm>
        </p:spPr>
        <p:txBody>
          <a:bodyPr/>
          <a:lstStyle>
            <a:lvl1pPr marL="457200" indent="-457200">
              <a:buFont typeface="Arial" panose="020B0604020202020204" pitchFamily="34" charset="0"/>
              <a:buChar char="•"/>
              <a:defRPr/>
            </a:lvl1pPr>
          </a:lstStyle>
          <a:p>
            <a:pPr lvl="0"/>
            <a:r>
              <a:rPr lang="sv-SE" dirty="0"/>
              <a:t>Här skriver du det du vill. Du kan skriva några rader i brödtext… </a:t>
            </a:r>
          </a:p>
          <a:p>
            <a:pPr lvl="0"/>
            <a:r>
              <a:rPr lang="sv-SE" dirty="0"/>
              <a:t>Eller i punktlista. Men tänk på att inte skriva allt du ska säga.</a:t>
            </a:r>
          </a:p>
        </p:txBody>
      </p:sp>
      <p:sp>
        <p:nvSpPr>
          <p:cNvPr id="5" name="Platshållare för bild 4">
            <a:extLst>
              <a:ext uri="{FF2B5EF4-FFF2-40B4-BE49-F238E27FC236}">
                <a16:creationId xmlns:a16="http://schemas.microsoft.com/office/drawing/2014/main" id="{3498DB7D-A2DA-E5B7-752D-6DD45D891919}"/>
              </a:ext>
            </a:extLst>
          </p:cNvPr>
          <p:cNvSpPr>
            <a:spLocks noGrp="1"/>
          </p:cNvSpPr>
          <p:nvPr>
            <p:ph type="pic" sz="quarter" idx="14"/>
          </p:nvPr>
        </p:nvSpPr>
        <p:spPr>
          <a:xfrm>
            <a:off x="6705601" y="2219324"/>
            <a:ext cx="4130722" cy="3488850"/>
          </a:xfrm>
        </p:spPr>
        <p:txBody>
          <a:bodyPr/>
          <a:lstStyle>
            <a:lvl1pPr marL="0" indent="0">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818080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_utan logga">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72FF0F7B-8035-EDEA-C115-2B247A111347}"/>
              </a:ext>
            </a:extLst>
          </p:cNvPr>
          <p:cNvSpPr>
            <a:spLocks noGrp="1"/>
          </p:cNvSpPr>
          <p:nvPr>
            <p:ph type="pic" sz="quarter" idx="10"/>
          </p:nvPr>
        </p:nvSpPr>
        <p:spPr>
          <a:xfrm>
            <a:off x="1650206" y="485775"/>
            <a:ext cx="8891587" cy="4724400"/>
          </a:xfrm>
        </p:spPr>
        <p:txBody>
          <a:bodyPr/>
          <a:lstStyle>
            <a:lvl1pPr marL="0" indent="0">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9589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_utan logga">
    <p:spTree>
      <p:nvGrpSpPr>
        <p:cNvPr id="1" name=""/>
        <p:cNvGrpSpPr/>
        <p:nvPr/>
      </p:nvGrpSpPr>
      <p:grpSpPr>
        <a:xfrm>
          <a:off x="0" y="0"/>
          <a:ext cx="0" cy="0"/>
          <a:chOff x="0" y="0"/>
          <a:chExt cx="0" cy="0"/>
        </a:xfrm>
      </p:grpSpPr>
      <p:sp>
        <p:nvSpPr>
          <p:cNvPr id="3" name="Platshållare för diagram 2">
            <a:extLst>
              <a:ext uri="{FF2B5EF4-FFF2-40B4-BE49-F238E27FC236}">
                <a16:creationId xmlns:a16="http://schemas.microsoft.com/office/drawing/2014/main" id="{A79D0E80-155F-A071-B523-9D156348E5F2}"/>
              </a:ext>
            </a:extLst>
          </p:cNvPr>
          <p:cNvSpPr>
            <a:spLocks noGrp="1"/>
          </p:cNvSpPr>
          <p:nvPr>
            <p:ph type="chart" sz="quarter" idx="10"/>
          </p:nvPr>
        </p:nvSpPr>
        <p:spPr>
          <a:xfrm>
            <a:off x="1757362" y="761999"/>
            <a:ext cx="8677275" cy="4638675"/>
          </a:xfrm>
        </p:spPr>
        <p:txBody>
          <a:bodyPr/>
          <a:lstStyle>
            <a:lvl1pPr marL="0" indent="0">
              <a:buNone/>
              <a:defRPr/>
            </a:lvl1pPr>
          </a:lstStyle>
          <a:p>
            <a:r>
              <a:rPr lang="sv-SE"/>
              <a:t>Klicka på ikonen för att lägga till ett diagram</a:t>
            </a:r>
            <a:endParaRPr lang="sv-SE" dirty="0"/>
          </a:p>
        </p:txBody>
      </p:sp>
    </p:spTree>
    <p:extLst>
      <p:ext uri="{BB962C8B-B14F-4D97-AF65-F5344CB8AC3E}">
        <p14:creationId xmlns:p14="http://schemas.microsoft.com/office/powerpoint/2010/main" val="1294467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rödtext+bild_utan logg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D6058C-917B-9B0A-DFF6-2708B3F7D78B}"/>
              </a:ext>
            </a:extLst>
          </p:cNvPr>
          <p:cNvSpPr>
            <a:spLocks noGrp="1"/>
          </p:cNvSpPr>
          <p:nvPr>
            <p:ph type="title" hasCustomPrompt="1"/>
          </p:nvPr>
        </p:nvSpPr>
        <p:spPr/>
        <p:txBody>
          <a:bodyPr/>
          <a:lstStyle>
            <a:lvl1pPr>
              <a:defRPr/>
            </a:lvl1pPr>
          </a:lstStyle>
          <a:p>
            <a:r>
              <a:rPr lang="sv-SE" dirty="0"/>
              <a:t>Din rubrik för det här avsnittet</a:t>
            </a:r>
          </a:p>
        </p:txBody>
      </p:sp>
      <p:sp>
        <p:nvSpPr>
          <p:cNvPr id="7" name="Platshållare för text 6">
            <a:extLst>
              <a:ext uri="{FF2B5EF4-FFF2-40B4-BE49-F238E27FC236}">
                <a16:creationId xmlns:a16="http://schemas.microsoft.com/office/drawing/2014/main" id="{0F927794-B146-41E3-7D26-BC0D0E1C46CF}"/>
              </a:ext>
            </a:extLst>
          </p:cNvPr>
          <p:cNvSpPr>
            <a:spLocks noGrp="1"/>
          </p:cNvSpPr>
          <p:nvPr>
            <p:ph type="body" sz="quarter" idx="13" hasCustomPrompt="1"/>
          </p:nvPr>
        </p:nvSpPr>
        <p:spPr>
          <a:xfrm>
            <a:off x="838200" y="2219325"/>
            <a:ext cx="5257800" cy="3028950"/>
          </a:xfrm>
        </p:spPr>
        <p:txBody>
          <a:bodyPr/>
          <a:lstStyle>
            <a:lvl1pPr marL="457200" indent="-457200">
              <a:buFont typeface="Arial" panose="020B0604020202020204" pitchFamily="34" charset="0"/>
              <a:buChar char="•"/>
              <a:defRPr/>
            </a:lvl1pPr>
          </a:lstStyle>
          <a:p>
            <a:pPr lvl="0"/>
            <a:r>
              <a:rPr lang="sv-SE" dirty="0"/>
              <a:t>Här skriver du det du vill. Du kan skriva några rader i brödtext… </a:t>
            </a:r>
          </a:p>
          <a:p>
            <a:pPr lvl="0"/>
            <a:r>
              <a:rPr lang="sv-SE" dirty="0"/>
              <a:t>Eller i punktlista. Men tänk på att inte skriva allt du ska säga.</a:t>
            </a:r>
          </a:p>
        </p:txBody>
      </p:sp>
      <p:sp>
        <p:nvSpPr>
          <p:cNvPr id="5" name="Platshållare för bild 4">
            <a:extLst>
              <a:ext uri="{FF2B5EF4-FFF2-40B4-BE49-F238E27FC236}">
                <a16:creationId xmlns:a16="http://schemas.microsoft.com/office/drawing/2014/main" id="{3498DB7D-A2DA-E5B7-752D-6DD45D891919}"/>
              </a:ext>
            </a:extLst>
          </p:cNvPr>
          <p:cNvSpPr>
            <a:spLocks noGrp="1"/>
          </p:cNvSpPr>
          <p:nvPr>
            <p:ph type="pic" sz="quarter" idx="14"/>
          </p:nvPr>
        </p:nvSpPr>
        <p:spPr>
          <a:xfrm>
            <a:off x="6705601" y="1990726"/>
            <a:ext cx="4130722" cy="3488850"/>
          </a:xfrm>
        </p:spPr>
        <p:txBody>
          <a:bodyPr/>
          <a:lstStyle>
            <a:lvl1pPr marL="0" indent="0">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3589562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_utan logga">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72FF0F7B-8035-EDEA-C115-2B247A111347}"/>
              </a:ext>
            </a:extLst>
          </p:cNvPr>
          <p:cNvSpPr>
            <a:spLocks noGrp="1"/>
          </p:cNvSpPr>
          <p:nvPr>
            <p:ph type="pic" sz="quarter" idx="10"/>
          </p:nvPr>
        </p:nvSpPr>
        <p:spPr>
          <a:xfrm>
            <a:off x="1650206" y="485775"/>
            <a:ext cx="8891587" cy="4724400"/>
          </a:xfrm>
        </p:spPr>
        <p:txBody>
          <a:bodyPr/>
          <a:lstStyle>
            <a:lvl1pPr marL="0" indent="0">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586246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_utan logga">
    <p:spTree>
      <p:nvGrpSpPr>
        <p:cNvPr id="1" name=""/>
        <p:cNvGrpSpPr/>
        <p:nvPr/>
      </p:nvGrpSpPr>
      <p:grpSpPr>
        <a:xfrm>
          <a:off x="0" y="0"/>
          <a:ext cx="0" cy="0"/>
          <a:chOff x="0" y="0"/>
          <a:chExt cx="0" cy="0"/>
        </a:xfrm>
      </p:grpSpPr>
      <p:sp>
        <p:nvSpPr>
          <p:cNvPr id="3" name="Platshållare för diagram 2">
            <a:extLst>
              <a:ext uri="{FF2B5EF4-FFF2-40B4-BE49-F238E27FC236}">
                <a16:creationId xmlns:a16="http://schemas.microsoft.com/office/drawing/2014/main" id="{A79D0E80-155F-A071-B523-9D156348E5F2}"/>
              </a:ext>
            </a:extLst>
          </p:cNvPr>
          <p:cNvSpPr>
            <a:spLocks noGrp="1"/>
          </p:cNvSpPr>
          <p:nvPr>
            <p:ph type="chart" sz="quarter" idx="10"/>
          </p:nvPr>
        </p:nvSpPr>
        <p:spPr>
          <a:xfrm>
            <a:off x="1757362" y="761999"/>
            <a:ext cx="8677275" cy="4638675"/>
          </a:xfrm>
        </p:spPr>
        <p:txBody>
          <a:bodyPr/>
          <a:lstStyle>
            <a:lvl1pPr marL="0" indent="0">
              <a:buNone/>
              <a:defRPr/>
            </a:lvl1pPr>
          </a:lstStyle>
          <a:p>
            <a:r>
              <a:rPr lang="sv-SE"/>
              <a:t>Klicka på ikonen för att lägga till ett diagram</a:t>
            </a:r>
            <a:endParaRPr lang="sv-SE" dirty="0"/>
          </a:p>
        </p:txBody>
      </p:sp>
    </p:spTree>
    <p:extLst>
      <p:ext uri="{BB962C8B-B14F-4D97-AF65-F5344CB8AC3E}">
        <p14:creationId xmlns:p14="http://schemas.microsoft.com/office/powerpoint/2010/main" val="243638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_ALT 2">
    <p:spTree>
      <p:nvGrpSpPr>
        <p:cNvPr id="1" name=""/>
        <p:cNvGrpSpPr/>
        <p:nvPr/>
      </p:nvGrpSpPr>
      <p:grpSpPr>
        <a:xfrm>
          <a:off x="0" y="0"/>
          <a:ext cx="0" cy="0"/>
          <a:chOff x="0" y="0"/>
          <a:chExt cx="0" cy="0"/>
        </a:xfrm>
      </p:grpSpPr>
      <p:pic>
        <p:nvPicPr>
          <p:cNvPr id="8" name="Bildobjekt 7" descr="En bild som visar text&#10;&#10;Automatiskt genererad beskrivning">
            <a:extLst>
              <a:ext uri="{FF2B5EF4-FFF2-40B4-BE49-F238E27FC236}">
                <a16:creationId xmlns:a16="http://schemas.microsoft.com/office/drawing/2014/main" id="{74AD8647-2E3A-5791-0C80-7488B16104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6999" y="3957851"/>
            <a:ext cx="4870276" cy="2655963"/>
          </a:xfrm>
          <a:prstGeom prst="rect">
            <a:avLst/>
          </a:prstGeom>
        </p:spPr>
      </p:pic>
      <p:sp>
        <p:nvSpPr>
          <p:cNvPr id="5" name="Rubrik 1">
            <a:extLst>
              <a:ext uri="{FF2B5EF4-FFF2-40B4-BE49-F238E27FC236}">
                <a16:creationId xmlns:a16="http://schemas.microsoft.com/office/drawing/2014/main" id="{8C8F0FBF-FBAC-16CE-18A8-5A1A1C7187B5}"/>
              </a:ext>
            </a:extLst>
          </p:cNvPr>
          <p:cNvSpPr>
            <a:spLocks noGrp="1"/>
          </p:cNvSpPr>
          <p:nvPr>
            <p:ph type="title" hasCustomPrompt="1"/>
          </p:nvPr>
        </p:nvSpPr>
        <p:spPr>
          <a:xfrm>
            <a:off x="838200" y="365125"/>
            <a:ext cx="10515600" cy="1325563"/>
          </a:xfrm>
        </p:spPr>
        <p:txBody>
          <a:bodyPr/>
          <a:lstStyle>
            <a:lvl1pPr>
              <a:defRPr/>
            </a:lvl1pPr>
          </a:lstStyle>
          <a:p>
            <a:r>
              <a:rPr lang="sv-SE" dirty="0"/>
              <a:t>Din rubrik för det här avsnittet</a:t>
            </a:r>
          </a:p>
        </p:txBody>
      </p:sp>
    </p:spTree>
    <p:extLst>
      <p:ext uri="{BB962C8B-B14F-4D97-AF65-F5344CB8AC3E}">
        <p14:creationId xmlns:p14="http://schemas.microsoft.com/office/powerpoint/2010/main" val="46492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rödtext med logg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D6058C-917B-9B0A-DFF6-2708B3F7D78B}"/>
              </a:ext>
            </a:extLst>
          </p:cNvPr>
          <p:cNvSpPr>
            <a:spLocks noGrp="1"/>
          </p:cNvSpPr>
          <p:nvPr>
            <p:ph type="title" hasCustomPrompt="1"/>
          </p:nvPr>
        </p:nvSpPr>
        <p:spPr/>
        <p:txBody>
          <a:bodyPr/>
          <a:lstStyle>
            <a:lvl1pPr>
              <a:defRPr/>
            </a:lvl1pPr>
          </a:lstStyle>
          <a:p>
            <a:r>
              <a:rPr lang="sv-SE" dirty="0"/>
              <a:t>Din rubrik för det här avsnittet</a:t>
            </a:r>
          </a:p>
        </p:txBody>
      </p:sp>
      <p:sp>
        <p:nvSpPr>
          <p:cNvPr id="7" name="Platshållare för text 6">
            <a:extLst>
              <a:ext uri="{FF2B5EF4-FFF2-40B4-BE49-F238E27FC236}">
                <a16:creationId xmlns:a16="http://schemas.microsoft.com/office/drawing/2014/main" id="{0F927794-B146-41E3-7D26-BC0D0E1C46CF}"/>
              </a:ext>
            </a:extLst>
          </p:cNvPr>
          <p:cNvSpPr>
            <a:spLocks noGrp="1"/>
          </p:cNvSpPr>
          <p:nvPr>
            <p:ph type="body" sz="quarter" idx="13" hasCustomPrompt="1"/>
          </p:nvPr>
        </p:nvSpPr>
        <p:spPr>
          <a:xfrm>
            <a:off x="838200" y="2219325"/>
            <a:ext cx="10515600" cy="3028950"/>
          </a:xfrm>
          <a:prstGeom prst="rect">
            <a:avLst/>
          </a:prstGeom>
        </p:spPr>
        <p:txBody>
          <a:bodyPr/>
          <a:lstStyle>
            <a:lvl1pPr marL="457200" indent="-457200">
              <a:buFont typeface="Arial" panose="020B0604020202020204" pitchFamily="34" charset="0"/>
              <a:buChar char="•"/>
              <a:defRPr/>
            </a:lvl1pPr>
          </a:lstStyle>
          <a:p>
            <a:pPr lvl="0"/>
            <a:r>
              <a:rPr lang="sv-SE" dirty="0"/>
              <a:t>Här skriver du det du vill. Du kan skriva några rader i brödtext… </a:t>
            </a:r>
          </a:p>
          <a:p>
            <a:pPr lvl="0"/>
            <a:r>
              <a:rPr lang="sv-SE" dirty="0"/>
              <a:t>Eller i punktlista. Men tänk på att inte skriva allt du ska säga.</a:t>
            </a:r>
          </a:p>
        </p:txBody>
      </p:sp>
    </p:spTree>
    <p:extLst>
      <p:ext uri="{BB962C8B-B14F-4D97-AF65-F5344CB8AC3E}">
        <p14:creationId xmlns:p14="http://schemas.microsoft.com/office/powerpoint/2010/main" val="173917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rödtext_med logga och graf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D6058C-917B-9B0A-DFF6-2708B3F7D78B}"/>
              </a:ext>
            </a:extLst>
          </p:cNvPr>
          <p:cNvSpPr>
            <a:spLocks noGrp="1"/>
          </p:cNvSpPr>
          <p:nvPr>
            <p:ph type="title" hasCustomPrompt="1"/>
          </p:nvPr>
        </p:nvSpPr>
        <p:spPr/>
        <p:txBody>
          <a:bodyPr/>
          <a:lstStyle>
            <a:lvl1pPr>
              <a:defRPr/>
            </a:lvl1pPr>
          </a:lstStyle>
          <a:p>
            <a:r>
              <a:rPr lang="sv-SE" dirty="0"/>
              <a:t>Din rubrik för det här avsnittet</a:t>
            </a:r>
          </a:p>
        </p:txBody>
      </p:sp>
      <p:sp>
        <p:nvSpPr>
          <p:cNvPr id="7" name="Platshållare för text 6">
            <a:extLst>
              <a:ext uri="{FF2B5EF4-FFF2-40B4-BE49-F238E27FC236}">
                <a16:creationId xmlns:a16="http://schemas.microsoft.com/office/drawing/2014/main" id="{0F927794-B146-41E3-7D26-BC0D0E1C46CF}"/>
              </a:ext>
            </a:extLst>
          </p:cNvPr>
          <p:cNvSpPr>
            <a:spLocks noGrp="1"/>
          </p:cNvSpPr>
          <p:nvPr>
            <p:ph type="body" sz="quarter" idx="13" hasCustomPrompt="1"/>
          </p:nvPr>
        </p:nvSpPr>
        <p:spPr>
          <a:xfrm>
            <a:off x="838199" y="2219325"/>
            <a:ext cx="6619875" cy="3028950"/>
          </a:xfrm>
          <a:prstGeom prst="rect">
            <a:avLst/>
          </a:prstGeom>
        </p:spPr>
        <p:txBody>
          <a:bodyPr/>
          <a:lstStyle>
            <a:lvl1pPr marL="457200" indent="-457200">
              <a:buFont typeface="Arial" panose="020B0604020202020204" pitchFamily="34" charset="0"/>
              <a:buChar char="•"/>
              <a:defRPr/>
            </a:lvl1pPr>
          </a:lstStyle>
          <a:p>
            <a:pPr lvl="0"/>
            <a:r>
              <a:rPr lang="sv-SE" dirty="0"/>
              <a:t>Här skriver du det du vill. Du kan skriva några rader i brödtext… </a:t>
            </a:r>
          </a:p>
          <a:p>
            <a:pPr lvl="0"/>
            <a:r>
              <a:rPr lang="sv-SE" dirty="0"/>
              <a:t>Eller i punktlista. Men tänk på att inte skriva allt du ska säga.</a:t>
            </a:r>
          </a:p>
        </p:txBody>
      </p:sp>
      <p:pic>
        <p:nvPicPr>
          <p:cNvPr id="4" name="Bildobjekt 3">
            <a:extLst>
              <a:ext uri="{FF2B5EF4-FFF2-40B4-BE49-F238E27FC236}">
                <a16:creationId xmlns:a16="http://schemas.microsoft.com/office/drawing/2014/main" id="{2A3CEB40-7496-1F26-232B-8785BAE646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3124" y="-977842"/>
            <a:ext cx="9781052" cy="5337059"/>
          </a:xfrm>
          <a:prstGeom prst="rect">
            <a:avLst/>
          </a:prstGeom>
        </p:spPr>
      </p:pic>
    </p:spTree>
    <p:extLst>
      <p:ext uri="{BB962C8B-B14F-4D97-AF65-F5344CB8AC3E}">
        <p14:creationId xmlns:p14="http://schemas.microsoft.com/office/powerpoint/2010/main" val="318394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brödtext_med logga och grafik_ALT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D6058C-917B-9B0A-DFF6-2708B3F7D78B}"/>
              </a:ext>
            </a:extLst>
          </p:cNvPr>
          <p:cNvSpPr>
            <a:spLocks noGrp="1"/>
          </p:cNvSpPr>
          <p:nvPr>
            <p:ph type="title" hasCustomPrompt="1"/>
          </p:nvPr>
        </p:nvSpPr>
        <p:spPr/>
        <p:txBody>
          <a:bodyPr/>
          <a:lstStyle>
            <a:lvl1pPr>
              <a:defRPr/>
            </a:lvl1pPr>
          </a:lstStyle>
          <a:p>
            <a:r>
              <a:rPr lang="sv-SE" dirty="0"/>
              <a:t>Din rubrik för det här avsnittet</a:t>
            </a:r>
          </a:p>
        </p:txBody>
      </p:sp>
      <p:pic>
        <p:nvPicPr>
          <p:cNvPr id="4" name="Bildobjekt 3">
            <a:extLst>
              <a:ext uri="{FF2B5EF4-FFF2-40B4-BE49-F238E27FC236}">
                <a16:creationId xmlns:a16="http://schemas.microsoft.com/office/drawing/2014/main" id="{BE310C71-D59A-DB0F-4A4F-06C426FEA7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5474" y="760470"/>
            <a:ext cx="9781052" cy="5337059"/>
          </a:xfrm>
          <a:prstGeom prst="rect">
            <a:avLst/>
          </a:prstGeom>
        </p:spPr>
      </p:pic>
      <p:sp>
        <p:nvSpPr>
          <p:cNvPr id="7" name="Platshållare för text 6">
            <a:extLst>
              <a:ext uri="{FF2B5EF4-FFF2-40B4-BE49-F238E27FC236}">
                <a16:creationId xmlns:a16="http://schemas.microsoft.com/office/drawing/2014/main" id="{0F927794-B146-41E3-7D26-BC0D0E1C46CF}"/>
              </a:ext>
            </a:extLst>
          </p:cNvPr>
          <p:cNvSpPr>
            <a:spLocks noGrp="1"/>
          </p:cNvSpPr>
          <p:nvPr>
            <p:ph type="body" sz="quarter" idx="13" hasCustomPrompt="1"/>
          </p:nvPr>
        </p:nvSpPr>
        <p:spPr>
          <a:xfrm>
            <a:off x="838200" y="2219325"/>
            <a:ext cx="10515600" cy="3253427"/>
          </a:xfrm>
          <a:prstGeom prst="rect">
            <a:avLst/>
          </a:prstGeom>
        </p:spPr>
        <p:txBody>
          <a:bodyPr/>
          <a:lstStyle>
            <a:lvl1pPr marL="457200" indent="-457200">
              <a:buFont typeface="Arial" panose="020B0604020202020204" pitchFamily="34" charset="0"/>
              <a:buChar char="•"/>
              <a:defRPr/>
            </a:lvl1pPr>
          </a:lstStyle>
          <a:p>
            <a:pPr lvl="0"/>
            <a:r>
              <a:rPr lang="sv-SE" dirty="0"/>
              <a:t>Här skriver du det du vill. Du kan skriva några rader i brödtext… </a:t>
            </a:r>
          </a:p>
          <a:p>
            <a:pPr lvl="0"/>
            <a:r>
              <a:rPr lang="sv-SE" dirty="0"/>
              <a:t>Eller i punktlista. Men tänk på att inte skriva allt du ska säga.</a:t>
            </a:r>
          </a:p>
        </p:txBody>
      </p:sp>
    </p:spTree>
    <p:extLst>
      <p:ext uri="{BB962C8B-B14F-4D97-AF65-F5344CB8AC3E}">
        <p14:creationId xmlns:p14="http://schemas.microsoft.com/office/powerpoint/2010/main" val="286696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rödtext+bild_med logg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D6058C-917B-9B0A-DFF6-2708B3F7D78B}"/>
              </a:ext>
            </a:extLst>
          </p:cNvPr>
          <p:cNvSpPr>
            <a:spLocks noGrp="1"/>
          </p:cNvSpPr>
          <p:nvPr>
            <p:ph type="title" hasCustomPrompt="1"/>
          </p:nvPr>
        </p:nvSpPr>
        <p:spPr/>
        <p:txBody>
          <a:bodyPr/>
          <a:lstStyle>
            <a:lvl1pPr>
              <a:defRPr/>
            </a:lvl1pPr>
          </a:lstStyle>
          <a:p>
            <a:r>
              <a:rPr lang="sv-SE" dirty="0"/>
              <a:t>Din rubrik för det här avsnittet</a:t>
            </a:r>
          </a:p>
        </p:txBody>
      </p:sp>
      <p:sp>
        <p:nvSpPr>
          <p:cNvPr id="7" name="Platshållare för text 6">
            <a:extLst>
              <a:ext uri="{FF2B5EF4-FFF2-40B4-BE49-F238E27FC236}">
                <a16:creationId xmlns:a16="http://schemas.microsoft.com/office/drawing/2014/main" id="{0F927794-B146-41E3-7D26-BC0D0E1C46CF}"/>
              </a:ext>
            </a:extLst>
          </p:cNvPr>
          <p:cNvSpPr>
            <a:spLocks noGrp="1"/>
          </p:cNvSpPr>
          <p:nvPr>
            <p:ph type="body" sz="quarter" idx="13" hasCustomPrompt="1"/>
          </p:nvPr>
        </p:nvSpPr>
        <p:spPr>
          <a:xfrm>
            <a:off x="838200" y="2219325"/>
            <a:ext cx="5257800" cy="4038174"/>
          </a:xfrm>
          <a:prstGeom prst="rect">
            <a:avLst/>
          </a:prstGeom>
        </p:spPr>
        <p:txBody>
          <a:bodyPr/>
          <a:lstStyle>
            <a:lvl1pPr marL="457200" indent="-457200">
              <a:buFont typeface="Arial" panose="020B0604020202020204" pitchFamily="34" charset="0"/>
              <a:buChar char="•"/>
              <a:defRPr/>
            </a:lvl1pPr>
          </a:lstStyle>
          <a:p>
            <a:pPr lvl="0"/>
            <a:r>
              <a:rPr lang="sv-SE" dirty="0"/>
              <a:t>Här skriver du det du vill. Du kan skriva några rader i brödtext… </a:t>
            </a:r>
          </a:p>
          <a:p>
            <a:pPr lvl="0"/>
            <a:r>
              <a:rPr lang="sv-SE" dirty="0"/>
              <a:t>Eller i punktlista. Men tänk på att inte skriva allt du ska säga.</a:t>
            </a:r>
          </a:p>
        </p:txBody>
      </p:sp>
      <p:sp>
        <p:nvSpPr>
          <p:cNvPr id="5" name="Platshållare för bild 4">
            <a:extLst>
              <a:ext uri="{FF2B5EF4-FFF2-40B4-BE49-F238E27FC236}">
                <a16:creationId xmlns:a16="http://schemas.microsoft.com/office/drawing/2014/main" id="{3498DB7D-A2DA-E5B7-752D-6DD45D891919}"/>
              </a:ext>
            </a:extLst>
          </p:cNvPr>
          <p:cNvSpPr>
            <a:spLocks noGrp="1"/>
          </p:cNvSpPr>
          <p:nvPr>
            <p:ph type="pic" sz="quarter" idx="14"/>
          </p:nvPr>
        </p:nvSpPr>
        <p:spPr>
          <a:xfrm>
            <a:off x="6705601" y="2219325"/>
            <a:ext cx="4130722" cy="3205660"/>
          </a:xfrm>
          <a:prstGeom prst="rect">
            <a:avLst/>
          </a:prstGeom>
        </p:spPr>
        <p:txBody>
          <a:bodyPr/>
          <a:lstStyle>
            <a:lvl1pPr marL="0" indent="0">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9537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_med logga och grafik">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9BCCE9C1-15E0-5484-62FC-3D7C2319A7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5474" y="760470"/>
            <a:ext cx="9781052" cy="5337059"/>
          </a:xfrm>
          <a:prstGeom prst="rect">
            <a:avLst/>
          </a:prstGeom>
        </p:spPr>
      </p:pic>
      <p:sp>
        <p:nvSpPr>
          <p:cNvPr id="2" name="Rubrik 1">
            <a:extLst>
              <a:ext uri="{FF2B5EF4-FFF2-40B4-BE49-F238E27FC236}">
                <a16:creationId xmlns:a16="http://schemas.microsoft.com/office/drawing/2014/main" id="{EF59EB89-203A-B97C-B980-C2DF8EFCEFCA}"/>
              </a:ext>
            </a:extLst>
          </p:cNvPr>
          <p:cNvSpPr>
            <a:spLocks noGrp="1"/>
          </p:cNvSpPr>
          <p:nvPr>
            <p:ph type="title" hasCustomPrompt="1"/>
          </p:nvPr>
        </p:nvSpPr>
        <p:spPr>
          <a:xfrm>
            <a:off x="1576387" y="1169988"/>
            <a:ext cx="1390650" cy="1325563"/>
          </a:xfrm>
        </p:spPr>
        <p:txBody>
          <a:bodyPr>
            <a:noAutofit/>
          </a:bodyPr>
          <a:lstStyle>
            <a:lvl1pPr>
              <a:defRPr sz="20000"/>
            </a:lvl1pPr>
          </a:lstStyle>
          <a:p>
            <a:r>
              <a:rPr lang="sv-SE" dirty="0"/>
              <a:t>”</a:t>
            </a:r>
          </a:p>
        </p:txBody>
      </p:sp>
      <p:sp>
        <p:nvSpPr>
          <p:cNvPr id="8" name="Platshållare för text 7">
            <a:extLst>
              <a:ext uri="{FF2B5EF4-FFF2-40B4-BE49-F238E27FC236}">
                <a16:creationId xmlns:a16="http://schemas.microsoft.com/office/drawing/2014/main" id="{9C3A088B-E19D-D9B4-4412-0D9DD72F7231}"/>
              </a:ext>
            </a:extLst>
          </p:cNvPr>
          <p:cNvSpPr>
            <a:spLocks noGrp="1"/>
          </p:cNvSpPr>
          <p:nvPr>
            <p:ph type="body" sz="quarter" idx="13" hasCustomPrompt="1"/>
          </p:nvPr>
        </p:nvSpPr>
        <p:spPr>
          <a:xfrm>
            <a:off x="2967037" y="1608138"/>
            <a:ext cx="6257925" cy="2992437"/>
          </a:xfrm>
          <a:prstGeom prst="rect">
            <a:avLst/>
          </a:prstGeom>
        </p:spPr>
        <p:txBody>
          <a:bodyPr>
            <a:normAutofit/>
          </a:bodyPr>
          <a:lstStyle>
            <a:lvl1pPr marL="0" indent="0" algn="ctr">
              <a:buFontTx/>
              <a:buNone/>
              <a:defRPr sz="4400">
                <a:latin typeface="Rockwell" panose="02060603020205020403" pitchFamily="18" charset="0"/>
              </a:defRPr>
            </a:lvl1pPr>
          </a:lstStyle>
          <a:p>
            <a:pPr lvl="0"/>
            <a:r>
              <a:rPr lang="sv-SE" sz="4400" dirty="0">
                <a:latin typeface="Rockwell" panose="02060603020205020403" pitchFamily="18" charset="0"/>
              </a:rPr>
              <a:t>Här kan du skriva ett citat du vill lyfta fram.</a:t>
            </a:r>
            <a:endParaRPr lang="sv-SE" dirty="0"/>
          </a:p>
        </p:txBody>
      </p:sp>
      <p:sp>
        <p:nvSpPr>
          <p:cNvPr id="10" name="Platshållare för text 9">
            <a:extLst>
              <a:ext uri="{FF2B5EF4-FFF2-40B4-BE49-F238E27FC236}">
                <a16:creationId xmlns:a16="http://schemas.microsoft.com/office/drawing/2014/main" id="{26A66F4D-941F-5130-1435-992C1AC6EE95}"/>
              </a:ext>
            </a:extLst>
          </p:cNvPr>
          <p:cNvSpPr>
            <a:spLocks noGrp="1"/>
          </p:cNvSpPr>
          <p:nvPr>
            <p:ph type="body" sz="quarter" idx="14" hasCustomPrompt="1"/>
          </p:nvPr>
        </p:nvSpPr>
        <p:spPr>
          <a:xfrm>
            <a:off x="3793330" y="5249862"/>
            <a:ext cx="4605337" cy="649288"/>
          </a:xfrm>
          <a:prstGeom prst="rect">
            <a:avLst/>
          </a:prstGeom>
        </p:spPr>
        <p:txBody>
          <a:bodyPr/>
          <a:lstStyle>
            <a:lvl2pPr marL="457200" indent="0">
              <a:buFontTx/>
              <a:buNone/>
              <a:defRPr>
                <a:latin typeface="Rockwell" panose="02060603020205020403" pitchFamily="18" charset="0"/>
              </a:defRPr>
            </a:lvl2pPr>
          </a:lstStyle>
          <a:p>
            <a:pPr lvl="1"/>
            <a:r>
              <a:rPr lang="sv-SE" dirty="0"/>
              <a:t>Citatmakarens namn</a:t>
            </a:r>
          </a:p>
        </p:txBody>
      </p:sp>
    </p:spTree>
    <p:extLst>
      <p:ext uri="{BB962C8B-B14F-4D97-AF65-F5344CB8AC3E}">
        <p14:creationId xmlns:p14="http://schemas.microsoft.com/office/powerpoint/2010/main" val="189292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_med logga">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72FF0F7B-8035-EDEA-C115-2B247A111347}"/>
              </a:ext>
            </a:extLst>
          </p:cNvPr>
          <p:cNvSpPr>
            <a:spLocks noGrp="1"/>
          </p:cNvSpPr>
          <p:nvPr>
            <p:ph type="pic" sz="quarter" idx="10"/>
          </p:nvPr>
        </p:nvSpPr>
        <p:spPr>
          <a:xfrm>
            <a:off x="1650206" y="485775"/>
            <a:ext cx="8891587" cy="4724400"/>
          </a:xfrm>
          <a:prstGeom prst="rect">
            <a:avLst/>
          </a:prstGeom>
        </p:spPr>
        <p:txBody>
          <a:bodyPr/>
          <a:lstStyle>
            <a:lvl1pPr marL="0" indent="0">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266133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_med logga">
    <p:spTree>
      <p:nvGrpSpPr>
        <p:cNvPr id="1" name=""/>
        <p:cNvGrpSpPr/>
        <p:nvPr/>
      </p:nvGrpSpPr>
      <p:grpSpPr>
        <a:xfrm>
          <a:off x="0" y="0"/>
          <a:ext cx="0" cy="0"/>
          <a:chOff x="0" y="0"/>
          <a:chExt cx="0" cy="0"/>
        </a:xfrm>
      </p:grpSpPr>
      <p:sp>
        <p:nvSpPr>
          <p:cNvPr id="3" name="Platshållare för diagram 2">
            <a:extLst>
              <a:ext uri="{FF2B5EF4-FFF2-40B4-BE49-F238E27FC236}">
                <a16:creationId xmlns:a16="http://schemas.microsoft.com/office/drawing/2014/main" id="{A79D0E80-155F-A071-B523-9D156348E5F2}"/>
              </a:ext>
            </a:extLst>
          </p:cNvPr>
          <p:cNvSpPr>
            <a:spLocks noGrp="1"/>
          </p:cNvSpPr>
          <p:nvPr>
            <p:ph type="chart" sz="quarter" idx="10"/>
          </p:nvPr>
        </p:nvSpPr>
        <p:spPr>
          <a:xfrm>
            <a:off x="1757362" y="761999"/>
            <a:ext cx="8677275" cy="4638675"/>
          </a:xfrm>
          <a:prstGeom prst="rect">
            <a:avLst/>
          </a:prstGeom>
        </p:spPr>
        <p:txBody>
          <a:bodyPr/>
          <a:lstStyle>
            <a:lvl1pPr marL="0" indent="0">
              <a:buNone/>
              <a:defRPr/>
            </a:lvl1pPr>
          </a:lstStyle>
          <a:p>
            <a:r>
              <a:rPr lang="sv-SE"/>
              <a:t>Klicka på ikonen för att lägga till ett diagram</a:t>
            </a:r>
            <a:endParaRPr lang="sv-SE" dirty="0"/>
          </a:p>
        </p:txBody>
      </p:sp>
    </p:spTree>
    <p:extLst>
      <p:ext uri="{BB962C8B-B14F-4D97-AF65-F5344CB8AC3E}">
        <p14:creationId xmlns:p14="http://schemas.microsoft.com/office/powerpoint/2010/main" val="150035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2C1CD">
            <a:alpha val="6000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1A297D6-2D66-76EC-1218-CB040FE783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0074474-3DC9-8CB4-9742-29BCD3FB2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pic>
        <p:nvPicPr>
          <p:cNvPr id="8" name="Bildobjekt 7">
            <a:extLst>
              <a:ext uri="{FF2B5EF4-FFF2-40B4-BE49-F238E27FC236}">
                <a16:creationId xmlns:a16="http://schemas.microsoft.com/office/drawing/2014/main" id="{3093702F-641F-8616-A077-211660BCB1B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551941" y="5668962"/>
            <a:ext cx="1243096" cy="823913"/>
          </a:xfrm>
          <a:prstGeom prst="rect">
            <a:avLst/>
          </a:prstGeom>
        </p:spPr>
      </p:pic>
    </p:spTree>
    <p:extLst>
      <p:ext uri="{BB962C8B-B14F-4D97-AF65-F5344CB8AC3E}">
        <p14:creationId xmlns:p14="http://schemas.microsoft.com/office/powerpoint/2010/main" val="950297272"/>
      </p:ext>
    </p:extLst>
  </p:cSld>
  <p:clrMap bg1="lt1" tx1="dk1" bg2="lt2" tx2="dk2" accent1="accent1" accent2="accent2" accent3="accent3" accent4="accent4" accent5="accent5" accent6="accent6" hlink="hlink" folHlink="folHlink"/>
  <p:sldLayoutIdLst>
    <p:sldLayoutId id="2147483649" r:id="rId1"/>
    <p:sldLayoutId id="2147483689" r:id="rId2"/>
    <p:sldLayoutId id="2147483672" r:id="rId3"/>
    <p:sldLayoutId id="2147483690" r:id="rId4"/>
    <p:sldLayoutId id="2147483685" r:id="rId5"/>
    <p:sldLayoutId id="2147483686" r:id="rId6"/>
    <p:sldLayoutId id="2147483650" r:id="rId7"/>
    <p:sldLayoutId id="2147483687" r:id="rId8"/>
    <p:sldLayoutId id="2147483688" r:id="rId9"/>
    <p:sldLayoutId id="2147483691"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rgbClr val="093778"/>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93778"/>
          </a:solidFill>
          <a:latin typeface="Frutiger LT Std 47 Light Cn" panose="020B07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93778"/>
          </a:solidFill>
          <a:latin typeface="Frutiger LT Std 47 Light Cn" panose="020B07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93778"/>
          </a:solidFill>
          <a:latin typeface="Frutiger LT Std 47 Light Cn" panose="020B07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3778"/>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3778"/>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2C1CD">
            <a:alpha val="6000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1A297D6-2D66-76EC-1218-CB040FE783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0074474-3DC9-8CB4-9742-29BCD3FB2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spTree>
    <p:extLst>
      <p:ext uri="{BB962C8B-B14F-4D97-AF65-F5344CB8AC3E}">
        <p14:creationId xmlns:p14="http://schemas.microsoft.com/office/powerpoint/2010/main" val="2444162039"/>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702" r:id="rId3"/>
    <p:sldLayoutId id="2147483703" r:id="rId4"/>
  </p:sldLayoutIdLst>
  <p:txStyles>
    <p:titleStyle>
      <a:lvl1pPr algn="l" defTabSz="914400" rtl="0" eaLnBrk="1" latinLnBrk="0" hangingPunct="1">
        <a:lnSpc>
          <a:spcPct val="90000"/>
        </a:lnSpc>
        <a:spcBef>
          <a:spcPct val="0"/>
        </a:spcBef>
        <a:buNone/>
        <a:defRPr sz="4400" kern="1200">
          <a:solidFill>
            <a:srgbClr val="093778"/>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93778"/>
          </a:solidFill>
          <a:latin typeface="Frutiger LT Std 47 Light Cn" panose="020B07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93778"/>
          </a:solidFill>
          <a:latin typeface="Frutiger LT Std 47 Light Cn" panose="020B07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93778"/>
          </a:solidFill>
          <a:latin typeface="Frutiger LT Std 47 Light Cn" panose="020B07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3778"/>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3778"/>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60000"/>
          </a:scheme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1A297D6-2D66-76EC-1218-CB040FE783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0074474-3DC9-8CB4-9742-29BCD3FB2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spTree>
    <p:extLst>
      <p:ext uri="{BB962C8B-B14F-4D97-AF65-F5344CB8AC3E}">
        <p14:creationId xmlns:p14="http://schemas.microsoft.com/office/powerpoint/2010/main" val="39631092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4400" kern="1200">
          <a:solidFill>
            <a:srgbClr val="093778"/>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93778"/>
          </a:solidFill>
          <a:latin typeface="Frutiger LT Std 47 Light Cn" panose="020B0706030504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93778"/>
          </a:solidFill>
          <a:latin typeface="Frutiger LT Std 47 Light Cn" panose="020B0706030504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93778"/>
          </a:solidFill>
          <a:latin typeface="Frutiger LT Std 47 Light Cn" panose="020B0706030504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3778"/>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3778"/>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a:extLst>
              <a:ext uri="{FF2B5EF4-FFF2-40B4-BE49-F238E27FC236}">
                <a16:creationId xmlns:a16="http://schemas.microsoft.com/office/drawing/2014/main" id="{0B6960CB-7430-A9AA-2B4B-931C08D5D37E}"/>
              </a:ext>
            </a:extLst>
          </p:cNvPr>
          <p:cNvSpPr txBox="1">
            <a:spLocks noGrp="1"/>
          </p:cNvSpPr>
          <p:nvPr>
            <p:ph type="ctrTitle"/>
          </p:nvPr>
        </p:nvSpPr>
        <p:spPr/>
        <p:txBody>
          <a:bodyPr/>
          <a:lstStyle/>
          <a:p>
            <a:pPr lvl="0"/>
            <a:r>
              <a:rPr lang="sv-SE" dirty="0"/>
              <a:t>Diskriminering</a:t>
            </a:r>
          </a:p>
        </p:txBody>
      </p:sp>
      <p:sp>
        <p:nvSpPr>
          <p:cNvPr id="3" name="Underrubrik 4">
            <a:extLst>
              <a:ext uri="{FF2B5EF4-FFF2-40B4-BE49-F238E27FC236}">
                <a16:creationId xmlns:a16="http://schemas.microsoft.com/office/drawing/2014/main" id="{2043C821-5EFF-5ED9-1EDF-869872DE5B8F}"/>
              </a:ext>
            </a:extLst>
          </p:cNvPr>
          <p:cNvSpPr txBox="1">
            <a:spLocks noGrp="1"/>
          </p:cNvSpPr>
          <p:nvPr>
            <p:ph type="subTitle" idx="1"/>
          </p:nvPr>
        </p:nvSpPr>
        <p:spPr/>
        <p:txBody>
          <a:bodyPr/>
          <a:lstStyle/>
          <a:p>
            <a:pPr lvl="0"/>
            <a:r>
              <a:rPr lang="sv-SE"/>
              <a:t>Utbildning om aktiva åtgärder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AEB0B-6D48-679B-500E-2ECCFE93EA95}"/>
              </a:ext>
            </a:extLst>
          </p:cNvPr>
          <p:cNvSpPr>
            <a:spLocks noGrp="1"/>
          </p:cNvSpPr>
          <p:nvPr>
            <p:ph type="title"/>
          </p:nvPr>
        </p:nvSpPr>
        <p:spPr/>
        <p:txBody>
          <a:bodyPr/>
          <a:lstStyle/>
          <a:p>
            <a:r>
              <a:rPr lang="sv-SE" dirty="0"/>
              <a:t>Sexuella trakasserier</a:t>
            </a:r>
          </a:p>
        </p:txBody>
      </p:sp>
      <p:sp>
        <p:nvSpPr>
          <p:cNvPr id="3" name="Platshållare för innehåll 2">
            <a:extLst>
              <a:ext uri="{FF2B5EF4-FFF2-40B4-BE49-F238E27FC236}">
                <a16:creationId xmlns:a16="http://schemas.microsoft.com/office/drawing/2014/main" id="{B67BC158-0185-DCA0-E391-D666765775ED}"/>
              </a:ext>
            </a:extLst>
          </p:cNvPr>
          <p:cNvSpPr>
            <a:spLocks noGrp="1"/>
          </p:cNvSpPr>
          <p:nvPr>
            <p:ph idx="1"/>
          </p:nvPr>
        </p:nvSpPr>
        <p:spPr>
          <a:xfrm>
            <a:off x="838200" y="2089149"/>
            <a:ext cx="10515600" cy="4087813"/>
          </a:xfrm>
        </p:spPr>
        <p:txBody>
          <a:bodyPr/>
          <a:lstStyle/>
          <a:p>
            <a:pPr marL="0" indent="0">
              <a:buNone/>
            </a:pPr>
            <a:r>
              <a:rPr lang="sv-SE" dirty="0">
                <a:solidFill>
                  <a:schemeClr val="accent1">
                    <a:lumMod val="50000"/>
                  </a:schemeClr>
                </a:solidFill>
                <a:latin typeface="Frutiger LT Std 47 Light Cn" panose="020B0706030504020204"/>
              </a:rPr>
              <a:t>E</a:t>
            </a:r>
            <a:r>
              <a:rPr lang="sv-SE" b="0" i="0" dirty="0">
                <a:solidFill>
                  <a:schemeClr val="accent1">
                    <a:lumMod val="50000"/>
                  </a:schemeClr>
                </a:solidFill>
                <a:effectLst/>
                <a:latin typeface="Frutiger LT Std 47 Light Cn" panose="020B0706030504020204"/>
              </a:rPr>
              <a:t>tt uppträdande av sexuell natur som kränker någons värdighet.</a:t>
            </a:r>
          </a:p>
          <a:p>
            <a:endParaRPr lang="sv-SE" dirty="0"/>
          </a:p>
        </p:txBody>
      </p:sp>
    </p:spTree>
    <p:extLst>
      <p:ext uri="{BB962C8B-B14F-4D97-AF65-F5344CB8AC3E}">
        <p14:creationId xmlns:p14="http://schemas.microsoft.com/office/powerpoint/2010/main" val="68092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FBF412-7C0F-C2C1-CF0C-6C3969937E07}"/>
              </a:ext>
            </a:extLst>
          </p:cNvPr>
          <p:cNvSpPr>
            <a:spLocks noGrp="1"/>
          </p:cNvSpPr>
          <p:nvPr>
            <p:ph type="title"/>
          </p:nvPr>
        </p:nvSpPr>
        <p:spPr/>
        <p:txBody>
          <a:bodyPr>
            <a:normAutofit/>
          </a:bodyPr>
          <a:lstStyle/>
          <a:p>
            <a:r>
              <a:rPr lang="sv-SE" dirty="0"/>
              <a:t>Instruktioner att diskriminera</a:t>
            </a:r>
          </a:p>
        </p:txBody>
      </p:sp>
      <p:sp>
        <p:nvSpPr>
          <p:cNvPr id="3" name="Platshållare för innehåll 2">
            <a:extLst>
              <a:ext uri="{FF2B5EF4-FFF2-40B4-BE49-F238E27FC236}">
                <a16:creationId xmlns:a16="http://schemas.microsoft.com/office/drawing/2014/main" id="{40B13AEC-4B75-B8DE-E603-DFAE29A90A4D}"/>
              </a:ext>
            </a:extLst>
          </p:cNvPr>
          <p:cNvSpPr>
            <a:spLocks noGrp="1"/>
          </p:cNvSpPr>
          <p:nvPr>
            <p:ph idx="1"/>
          </p:nvPr>
        </p:nvSpPr>
        <p:spPr>
          <a:xfrm>
            <a:off x="838200" y="2089149"/>
            <a:ext cx="10515600" cy="4087813"/>
          </a:xfrm>
        </p:spPr>
        <p:txBody>
          <a:bodyPr/>
          <a:lstStyle/>
          <a:p>
            <a:pPr marL="0" indent="0">
              <a:buNone/>
            </a:pPr>
            <a:r>
              <a:rPr lang="sv-SE" b="0" i="0" dirty="0">
                <a:solidFill>
                  <a:schemeClr val="accent1">
                    <a:lumMod val="50000"/>
                  </a:schemeClr>
                </a:solidFill>
                <a:effectLst/>
                <a:latin typeface="Frutiger LT Std 47 Light Cn" panose="020B0706030504020204"/>
              </a:rPr>
              <a:t>Order eller instruktioner att diskriminera någon på ett sätt som avses i 1-5 och som lämnas åt någon som står i lydnads- eller beroendeförhållande till den som lämnar ordern eller instruktionen eller som gentemot denna åtagit sig att fullgöra ett uppdrag.</a:t>
            </a:r>
            <a:endParaRPr lang="sv-SE" dirty="0">
              <a:solidFill>
                <a:schemeClr val="accent1">
                  <a:lumMod val="50000"/>
                </a:schemeClr>
              </a:solidFill>
              <a:latin typeface="Frutiger LT Std 47 Light Cn" panose="020B0706030504020204"/>
            </a:endParaRPr>
          </a:p>
        </p:txBody>
      </p:sp>
    </p:spTree>
    <p:extLst>
      <p:ext uri="{BB962C8B-B14F-4D97-AF65-F5344CB8AC3E}">
        <p14:creationId xmlns:p14="http://schemas.microsoft.com/office/powerpoint/2010/main" val="19429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EE289C-0A68-F273-D4BE-B7F25431469E}"/>
              </a:ext>
            </a:extLst>
          </p:cNvPr>
          <p:cNvSpPr txBox="1">
            <a:spLocks noGrp="1"/>
          </p:cNvSpPr>
          <p:nvPr>
            <p:ph type="title"/>
          </p:nvPr>
        </p:nvSpPr>
        <p:spPr/>
        <p:txBody>
          <a:bodyPr/>
          <a:lstStyle/>
          <a:p>
            <a:pPr lvl="0"/>
            <a:r>
              <a:rPr lang="sv-SE"/>
              <a:t>Arbeta mot diskriminering </a:t>
            </a:r>
          </a:p>
        </p:txBody>
      </p:sp>
      <p:sp>
        <p:nvSpPr>
          <p:cNvPr id="3" name="Platshållare för innehåll 2">
            <a:extLst>
              <a:ext uri="{FF2B5EF4-FFF2-40B4-BE49-F238E27FC236}">
                <a16:creationId xmlns:a16="http://schemas.microsoft.com/office/drawing/2014/main" id="{A279E4C7-A6D2-0B1A-2390-B8B09F2C7949}"/>
              </a:ext>
            </a:extLst>
          </p:cNvPr>
          <p:cNvSpPr txBox="1">
            <a:spLocks noGrp="1"/>
          </p:cNvSpPr>
          <p:nvPr>
            <p:ph idx="1"/>
          </p:nvPr>
        </p:nvSpPr>
        <p:spPr>
          <a:xfrm>
            <a:off x="838200" y="2044699"/>
            <a:ext cx="10515600" cy="4132263"/>
          </a:xfrm>
        </p:spPr>
        <p:txBody>
          <a:bodyPr/>
          <a:lstStyle/>
          <a:p>
            <a:pPr marL="0" lvl="0" indent="0">
              <a:buNone/>
            </a:pPr>
            <a:r>
              <a:rPr lang="sv-SE" dirty="0"/>
              <a:t>Arbetsgivare har enligt diskrimineringslagen ansvar för att motverka diskriminering och ska arbeta för lika rättigheter och möjligheter. </a:t>
            </a:r>
          </a:p>
          <a:p>
            <a:pPr lvl="1">
              <a:buFont typeface="Wingdings" pitchFamily="2"/>
              <a:buChar char="Ø"/>
            </a:pPr>
            <a:r>
              <a:rPr lang="sv-SE" sz="3200" dirty="0"/>
              <a:t> Detta betecknas enligt lagen som </a:t>
            </a:r>
            <a:r>
              <a:rPr lang="sv-SE" sz="3200" i="1" dirty="0"/>
              <a:t>aktiva åtgärder</a:t>
            </a:r>
          </a:p>
          <a:p>
            <a:pPr lvl="0"/>
            <a:endParaRPr lang="sv-S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A969D0-F401-1ADB-4FD9-0668E1785131}"/>
              </a:ext>
            </a:extLst>
          </p:cNvPr>
          <p:cNvSpPr txBox="1">
            <a:spLocks noGrp="1"/>
          </p:cNvSpPr>
          <p:nvPr>
            <p:ph type="title"/>
          </p:nvPr>
        </p:nvSpPr>
        <p:spPr/>
        <p:txBody>
          <a:bodyPr/>
          <a:lstStyle/>
          <a:p>
            <a:pPr lvl="0"/>
            <a:r>
              <a:rPr lang="sv-SE" dirty="0"/>
              <a:t>Aktiva åtgärder mot diskriminering inom området arbetsliv:</a:t>
            </a:r>
          </a:p>
        </p:txBody>
      </p:sp>
      <p:sp>
        <p:nvSpPr>
          <p:cNvPr id="3" name="Platshållare för innehåll 2">
            <a:extLst>
              <a:ext uri="{FF2B5EF4-FFF2-40B4-BE49-F238E27FC236}">
                <a16:creationId xmlns:a16="http://schemas.microsoft.com/office/drawing/2014/main" id="{CB081CA5-2EDE-8A8E-C7DE-02BD70CC47E5}"/>
              </a:ext>
            </a:extLst>
          </p:cNvPr>
          <p:cNvSpPr txBox="1">
            <a:spLocks noGrp="1"/>
          </p:cNvSpPr>
          <p:nvPr>
            <p:ph idx="1"/>
          </p:nvPr>
        </p:nvSpPr>
        <p:spPr>
          <a:xfrm>
            <a:off x="838200" y="2038349"/>
            <a:ext cx="10515600" cy="4138613"/>
          </a:xfrm>
        </p:spPr>
        <p:txBody>
          <a:bodyPr/>
          <a:lstStyle/>
          <a:p>
            <a:pPr marL="0" lvl="0" indent="0">
              <a:buNone/>
            </a:pPr>
            <a:r>
              <a:rPr lang="sv-SE" dirty="0"/>
              <a:t>Aktiva åtgärder ska arbetas med inom</a:t>
            </a:r>
            <a:r>
              <a:rPr lang="sv-SE" b="1" dirty="0"/>
              <a:t> fem olika områden</a:t>
            </a:r>
          </a:p>
          <a:p>
            <a:pPr lvl="0"/>
            <a:r>
              <a:rPr lang="sv-SE" b="1" dirty="0"/>
              <a:t>Arbetsförhållanden</a:t>
            </a:r>
          </a:p>
          <a:p>
            <a:pPr lvl="0"/>
            <a:r>
              <a:rPr lang="sv-SE" b="1" dirty="0"/>
              <a:t>Löner och anställningsvillkor</a:t>
            </a:r>
          </a:p>
          <a:p>
            <a:pPr lvl="0"/>
            <a:r>
              <a:rPr lang="sv-SE" b="1" dirty="0"/>
              <a:t>Rekrytering och befordran </a:t>
            </a:r>
          </a:p>
          <a:p>
            <a:pPr lvl="0"/>
            <a:r>
              <a:rPr lang="sv-SE" b="1" dirty="0"/>
              <a:t>Kompetensutveckling och utbildning</a:t>
            </a:r>
          </a:p>
          <a:p>
            <a:pPr lvl="0"/>
            <a:r>
              <a:rPr lang="sv-SE" b="1" dirty="0"/>
              <a:t>Arbete och föräldraskap</a:t>
            </a:r>
          </a:p>
          <a:p>
            <a:pPr lvl="0"/>
            <a:endParaRPr lang="sv-S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C23977-347F-54C3-FE93-439A5369849E}"/>
              </a:ext>
            </a:extLst>
          </p:cNvPr>
          <p:cNvSpPr>
            <a:spLocks noGrp="1"/>
          </p:cNvSpPr>
          <p:nvPr>
            <p:ph type="title"/>
          </p:nvPr>
        </p:nvSpPr>
        <p:spPr>
          <a:xfrm>
            <a:off x="1449214" y="804891"/>
            <a:ext cx="9605634" cy="1059304"/>
          </a:xfrm>
        </p:spPr>
        <p:txBody>
          <a:bodyPr anchor="ctr">
            <a:normAutofit/>
          </a:bodyPr>
          <a:lstStyle/>
          <a:p>
            <a:r>
              <a:rPr lang="en-US" dirty="0"/>
              <a:t>De </a:t>
            </a:r>
            <a:r>
              <a:rPr lang="en-US" dirty="0" err="1"/>
              <a:t>olika</a:t>
            </a:r>
            <a:r>
              <a:rPr lang="en-US" dirty="0"/>
              <a:t> </a:t>
            </a:r>
            <a:r>
              <a:rPr lang="en-US" dirty="0" err="1"/>
              <a:t>stegen</a:t>
            </a:r>
            <a:r>
              <a:rPr lang="en-US" dirty="0"/>
              <a:t> </a:t>
            </a:r>
            <a:r>
              <a:rPr lang="en-US" dirty="0" err="1"/>
              <a:t>inom</a:t>
            </a:r>
            <a:r>
              <a:rPr lang="en-US" dirty="0"/>
              <a:t> </a:t>
            </a:r>
            <a:r>
              <a:rPr lang="en-US" dirty="0" err="1"/>
              <a:t>arbetet</a:t>
            </a:r>
            <a:endParaRPr lang="sv-SE" dirty="0"/>
          </a:p>
        </p:txBody>
      </p:sp>
      <p:sp>
        <p:nvSpPr>
          <p:cNvPr id="3" name="Platshållare för innehåll 2">
            <a:extLst>
              <a:ext uri="{FF2B5EF4-FFF2-40B4-BE49-F238E27FC236}">
                <a16:creationId xmlns:a16="http://schemas.microsoft.com/office/drawing/2014/main" id="{E041A445-D820-0FE9-C23D-97312FD7ED6A}"/>
              </a:ext>
            </a:extLst>
          </p:cNvPr>
          <p:cNvSpPr>
            <a:spLocks noGrp="1"/>
          </p:cNvSpPr>
          <p:nvPr>
            <p:ph idx="1"/>
          </p:nvPr>
        </p:nvSpPr>
        <p:spPr>
          <a:xfrm>
            <a:off x="1447330" y="2010875"/>
            <a:ext cx="4645152" cy="3448595"/>
          </a:xfrm>
        </p:spPr>
        <p:txBody>
          <a:bodyPr>
            <a:normAutofit/>
          </a:bodyPr>
          <a:lstStyle/>
          <a:p>
            <a:pPr lvl="0"/>
            <a:r>
              <a:rPr lang="en-US" err="1"/>
              <a:t>undersöka</a:t>
            </a:r>
            <a:r>
              <a:rPr lang="en-US"/>
              <a:t> </a:t>
            </a:r>
          </a:p>
          <a:p>
            <a:pPr lvl="0"/>
            <a:r>
              <a:rPr lang="en-US" err="1"/>
              <a:t>analysera</a:t>
            </a:r>
            <a:r>
              <a:rPr lang="en-US"/>
              <a:t> </a:t>
            </a:r>
          </a:p>
          <a:p>
            <a:pPr lvl="0"/>
            <a:r>
              <a:rPr lang="en-US" err="1"/>
              <a:t>åtgärda</a:t>
            </a:r>
            <a:endParaRPr lang="en-US"/>
          </a:p>
          <a:p>
            <a:pPr lvl="0"/>
            <a:r>
              <a:rPr lang="en-US" err="1"/>
              <a:t>utvärdera</a:t>
            </a:r>
            <a:endParaRPr lang="en-US"/>
          </a:p>
          <a:p>
            <a:endParaRPr lang="sv-SE" dirty="0"/>
          </a:p>
        </p:txBody>
      </p:sp>
      <p:pic>
        <p:nvPicPr>
          <p:cNvPr id="4" name="Platshållare för innehåll 5" descr="En bild som visar text&#10;&#10;Automatiskt genererad beskrivning">
            <a:extLst>
              <a:ext uri="{FF2B5EF4-FFF2-40B4-BE49-F238E27FC236}">
                <a16:creationId xmlns:a16="http://schemas.microsoft.com/office/drawing/2014/main" id="{3C65E124-BC8F-A3C9-6746-9EE819241955}"/>
              </a:ext>
            </a:extLst>
          </p:cNvPr>
          <p:cNvPicPr>
            <a:picLocks noChangeAspect="1"/>
          </p:cNvPicPr>
          <p:nvPr/>
        </p:nvPicPr>
        <p:blipFill>
          <a:blip r:embed="rId2"/>
          <a:stretch>
            <a:fillRect/>
          </a:stretch>
        </p:blipFill>
        <p:spPr>
          <a:xfrm>
            <a:off x="6797468" y="2017340"/>
            <a:ext cx="3877766" cy="3441518"/>
          </a:xfrm>
          <a:prstGeom prst="rect">
            <a:avLst/>
          </a:prstGeom>
          <a:noFill/>
        </p:spPr>
      </p:pic>
    </p:spTree>
    <p:extLst>
      <p:ext uri="{BB962C8B-B14F-4D97-AF65-F5344CB8AC3E}">
        <p14:creationId xmlns:p14="http://schemas.microsoft.com/office/powerpoint/2010/main" val="306671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DCB9262-F0DE-9C19-46A3-F05D97ED95B7}"/>
              </a:ext>
            </a:extLst>
          </p:cNvPr>
          <p:cNvSpPr>
            <a:spLocks noMove="1" noResize="1"/>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Picture 11">
            <a:extLst>
              <a:ext uri="{FF2B5EF4-FFF2-40B4-BE49-F238E27FC236}">
                <a16:creationId xmlns:a16="http://schemas.microsoft.com/office/drawing/2014/main" id="{FE3E4F70-D6E7-075C-7F74-AFA3EF315A68}"/>
              </a:ext>
            </a:extLst>
          </p:cNvPr>
          <p:cNvPicPr>
            <a:picLocks noMove="1" noResize="1"/>
          </p:cNvPicPr>
          <p:nvPr/>
        </p:nvPicPr>
        <p:blipFill>
          <a:blip r:embed="rId3"/>
          <a:srcRect t="1538" b="-1538"/>
          <a:stretch>
            <a:fillRect/>
          </a:stretch>
        </p:blipFill>
        <p:spPr>
          <a:xfrm>
            <a:off x="0" y="6126480"/>
            <a:ext cx="12191996" cy="742950"/>
          </a:xfrm>
          <a:prstGeom prst="rect">
            <a:avLst/>
          </a:prstGeom>
          <a:noFill/>
          <a:ln cap="flat">
            <a:noFill/>
          </a:ln>
        </p:spPr>
      </p:pic>
      <p:cxnSp>
        <p:nvCxnSpPr>
          <p:cNvPr id="4" name="Straight Connector 13">
            <a:extLst>
              <a:ext uri="{FF2B5EF4-FFF2-40B4-BE49-F238E27FC236}">
                <a16:creationId xmlns:a16="http://schemas.microsoft.com/office/drawing/2014/main" id="{E918BE1C-64AC-0FBF-474B-AE3DD744F456}"/>
              </a:ext>
            </a:extLst>
          </p:cNvPr>
          <p:cNvCxnSpPr>
            <a:cxnSpLocks noMove="1" noResize="1"/>
          </p:cNvCxnSpPr>
          <p:nvPr/>
        </p:nvCxnSpPr>
        <p:spPr>
          <a:xfrm>
            <a:off x="0" y="6128409"/>
            <a:ext cx="12191996" cy="0"/>
          </a:xfrm>
          <a:prstGeom prst="straightConnector1">
            <a:avLst/>
          </a:prstGeom>
          <a:noFill/>
          <a:ln w="12701" cap="flat">
            <a:solidFill>
              <a:srgbClr val="000001">
                <a:alpha val="20000"/>
              </a:srgbClr>
            </a:solidFill>
            <a:prstDash val="solid"/>
            <a:miter/>
          </a:ln>
        </p:spPr>
      </p:cxnSp>
      <p:cxnSp>
        <p:nvCxnSpPr>
          <p:cNvPr id="5" name="Straight Connector 15">
            <a:extLst>
              <a:ext uri="{FF2B5EF4-FFF2-40B4-BE49-F238E27FC236}">
                <a16:creationId xmlns:a16="http://schemas.microsoft.com/office/drawing/2014/main" id="{067383AA-0025-D5C9-143B-4847821F6255}"/>
              </a:ext>
            </a:extLst>
          </p:cNvPr>
          <p:cNvCxnSpPr>
            <a:cxnSpLocks noMove="1" noResize="1"/>
          </p:cNvCxnSpPr>
          <p:nvPr/>
        </p:nvCxnSpPr>
        <p:spPr>
          <a:xfrm>
            <a:off x="1453896" y="1847088"/>
            <a:ext cx="9607518" cy="0"/>
          </a:xfrm>
          <a:prstGeom prst="straightConnector1">
            <a:avLst/>
          </a:prstGeom>
          <a:noFill/>
          <a:ln w="31747" cap="flat">
            <a:solidFill>
              <a:srgbClr val="B71E42"/>
            </a:solidFill>
            <a:prstDash val="solid"/>
            <a:miter/>
          </a:ln>
        </p:spPr>
      </p:cxnSp>
      <p:cxnSp>
        <p:nvCxnSpPr>
          <p:cNvPr id="7" name="Straight Connector 19">
            <a:extLst>
              <a:ext uri="{FF2B5EF4-FFF2-40B4-BE49-F238E27FC236}">
                <a16:creationId xmlns:a16="http://schemas.microsoft.com/office/drawing/2014/main" id="{B2F544D4-EB29-41F0-B5EE-19E747611724}"/>
              </a:ext>
            </a:extLst>
          </p:cNvPr>
          <p:cNvCxnSpPr>
            <a:cxnSpLocks noMove="1" noResize="1"/>
          </p:cNvCxnSpPr>
          <p:nvPr/>
        </p:nvCxnSpPr>
        <p:spPr>
          <a:xfrm>
            <a:off x="1453896" y="1847088"/>
            <a:ext cx="4177372" cy="0"/>
          </a:xfrm>
          <a:prstGeom prst="straightConnector1">
            <a:avLst/>
          </a:prstGeom>
          <a:noFill/>
          <a:ln w="31747" cap="flat">
            <a:solidFill>
              <a:srgbClr val="B71E42"/>
            </a:solidFill>
            <a:prstDash val="solid"/>
            <a:miter/>
          </a:ln>
        </p:spPr>
      </p:cxnSp>
      <p:sp>
        <p:nvSpPr>
          <p:cNvPr id="9" name="Rectangle 21">
            <a:extLst>
              <a:ext uri="{FF2B5EF4-FFF2-40B4-BE49-F238E27FC236}">
                <a16:creationId xmlns:a16="http://schemas.microsoft.com/office/drawing/2014/main" id="{2A165D2F-7F5D-E71E-404D-AD8EB743424E}"/>
              </a:ext>
            </a:extLst>
          </p:cNvPr>
          <p:cNvSpPr>
            <a:spLocks noMove="1" noResize="1"/>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ill Sans MT"/>
            </a:endParaRPr>
          </a:p>
        </p:txBody>
      </p:sp>
      <p:sp>
        <p:nvSpPr>
          <p:cNvPr id="10" name="Platshållare för innehåll 2">
            <a:extLst>
              <a:ext uri="{FF2B5EF4-FFF2-40B4-BE49-F238E27FC236}">
                <a16:creationId xmlns:a16="http://schemas.microsoft.com/office/drawing/2014/main" id="{84FE5574-A322-6A33-D09D-36866B05C215}"/>
              </a:ext>
            </a:extLst>
          </p:cNvPr>
          <p:cNvSpPr txBox="1">
            <a:spLocks noGrp="1"/>
          </p:cNvSpPr>
          <p:nvPr>
            <p:ph idx="1"/>
          </p:nvPr>
        </p:nvSpPr>
        <p:spPr>
          <a:xfrm>
            <a:off x="1451582" y="2015730"/>
            <a:ext cx="4172215" cy="3450616"/>
          </a:xfrm>
        </p:spPr>
        <p:txBody>
          <a:bodyPr/>
          <a:lstStyle/>
          <a:p>
            <a:pPr marL="0" lvl="0" indent="0">
              <a:buNone/>
            </a:pPr>
            <a:r>
              <a:rPr lang="en-US" sz="2400" b="1" dirty="0"/>
              <a:t>Finns det risker för </a:t>
            </a:r>
            <a:r>
              <a:rPr lang="en-US" sz="2400" b="1" dirty="0" err="1"/>
              <a:t>diskriminering</a:t>
            </a:r>
            <a:r>
              <a:rPr lang="en-US" sz="2400" b="1" dirty="0"/>
              <a:t>, </a:t>
            </a:r>
            <a:r>
              <a:rPr lang="en-US" sz="2400" b="1" dirty="0" err="1"/>
              <a:t>andra</a:t>
            </a:r>
            <a:r>
              <a:rPr lang="en-US" sz="2400" b="1" dirty="0"/>
              <a:t> </a:t>
            </a:r>
            <a:r>
              <a:rPr lang="en-US" sz="2400" b="1" dirty="0" err="1"/>
              <a:t>reprisalier</a:t>
            </a:r>
            <a:r>
              <a:rPr lang="en-US" sz="2400" b="1" dirty="0"/>
              <a:t> </a:t>
            </a:r>
            <a:r>
              <a:rPr lang="en-US" sz="2400" b="1" dirty="0" err="1"/>
              <a:t>eller</a:t>
            </a:r>
            <a:r>
              <a:rPr lang="en-US" sz="2400" b="1" dirty="0"/>
              <a:t> </a:t>
            </a:r>
            <a:r>
              <a:rPr lang="en-US" sz="2400" b="1" dirty="0" err="1"/>
              <a:t>andra</a:t>
            </a:r>
            <a:r>
              <a:rPr lang="en-US" sz="2400" b="1" dirty="0"/>
              <a:t> hinder för </a:t>
            </a:r>
            <a:r>
              <a:rPr lang="en-US" sz="2400" b="1" dirty="0" err="1"/>
              <a:t>lika</a:t>
            </a:r>
            <a:r>
              <a:rPr lang="en-US" sz="2400" b="1" dirty="0"/>
              <a:t> </a:t>
            </a:r>
            <a:r>
              <a:rPr lang="en-US" sz="2400" b="1" dirty="0" err="1"/>
              <a:t>rättigheter</a:t>
            </a:r>
            <a:r>
              <a:rPr lang="en-US" sz="2400" b="1" dirty="0"/>
              <a:t> </a:t>
            </a:r>
            <a:r>
              <a:rPr lang="en-US" sz="2400" b="1" dirty="0" err="1"/>
              <a:t>eller</a:t>
            </a:r>
            <a:r>
              <a:rPr lang="en-US" sz="2400" b="1" dirty="0"/>
              <a:t> </a:t>
            </a:r>
            <a:r>
              <a:rPr lang="en-US" sz="2400" b="1" dirty="0" err="1"/>
              <a:t>möjligheter</a:t>
            </a:r>
            <a:r>
              <a:rPr lang="en-US" sz="2400" b="1" dirty="0"/>
              <a:t>? </a:t>
            </a:r>
          </a:p>
          <a:p>
            <a:pPr lvl="0"/>
            <a:endParaRPr lang="en-US" dirty="0"/>
          </a:p>
        </p:txBody>
      </p:sp>
      <p:pic>
        <p:nvPicPr>
          <p:cNvPr id="11" name="Platshållare för innehåll 4">
            <a:extLst>
              <a:ext uri="{FF2B5EF4-FFF2-40B4-BE49-F238E27FC236}">
                <a16:creationId xmlns:a16="http://schemas.microsoft.com/office/drawing/2014/main" id="{8BD170FF-56E2-853C-E163-CAE2F5A47BFF}"/>
              </a:ext>
            </a:extLst>
          </p:cNvPr>
          <p:cNvPicPr>
            <a:picLocks noGrp="1" noChangeAspect="1"/>
          </p:cNvPicPr>
          <p:nvPr>
            <p:ph idx="2"/>
          </p:nvPr>
        </p:nvPicPr>
        <p:blipFill>
          <a:blip r:embed="rId4"/>
          <a:stretch>
            <a:fillRect/>
          </a:stretch>
        </p:blipFill>
        <p:spPr>
          <a:xfrm>
            <a:off x="6695739" y="805586"/>
            <a:ext cx="4344908" cy="4105939"/>
          </a:xfrm>
        </p:spPr>
      </p:pic>
      <p:pic>
        <p:nvPicPr>
          <p:cNvPr id="12" name="Picture 23">
            <a:extLst>
              <a:ext uri="{FF2B5EF4-FFF2-40B4-BE49-F238E27FC236}">
                <a16:creationId xmlns:a16="http://schemas.microsoft.com/office/drawing/2014/main" id="{51AAE925-FB60-05B7-5995-1DBBF9435D00}"/>
              </a:ext>
            </a:extLst>
          </p:cNvPr>
          <p:cNvPicPr>
            <a:picLocks noMove="1" noResize="1"/>
          </p:cNvPicPr>
          <p:nvPr/>
        </p:nvPicPr>
        <p:blipFill>
          <a:blip r:embed="rId3"/>
          <a:srcRect t="1538" b="-1538"/>
          <a:stretch>
            <a:fillRect/>
          </a:stretch>
        </p:blipFill>
        <p:spPr>
          <a:xfrm>
            <a:off x="0" y="6126480"/>
            <a:ext cx="12191996" cy="742950"/>
          </a:xfrm>
          <a:prstGeom prst="rect">
            <a:avLst/>
          </a:prstGeom>
          <a:noFill/>
          <a:ln cap="flat">
            <a:noFill/>
          </a:ln>
        </p:spPr>
      </p:pic>
      <p:cxnSp>
        <p:nvCxnSpPr>
          <p:cNvPr id="13" name="Straight Connector 25">
            <a:extLst>
              <a:ext uri="{FF2B5EF4-FFF2-40B4-BE49-F238E27FC236}">
                <a16:creationId xmlns:a16="http://schemas.microsoft.com/office/drawing/2014/main" id="{F0382519-1C39-102D-901E-CFF3BD9F20F6}"/>
              </a:ext>
            </a:extLst>
          </p:cNvPr>
          <p:cNvCxnSpPr>
            <a:cxnSpLocks noMove="1" noResize="1"/>
          </p:cNvCxnSpPr>
          <p:nvPr/>
        </p:nvCxnSpPr>
        <p:spPr>
          <a:xfrm>
            <a:off x="0" y="6128409"/>
            <a:ext cx="12191996" cy="0"/>
          </a:xfrm>
          <a:prstGeom prst="straightConnector1">
            <a:avLst/>
          </a:prstGeom>
          <a:noFill/>
          <a:ln w="12701" cap="flat">
            <a:solidFill>
              <a:srgbClr val="000001">
                <a:alpha val="20000"/>
              </a:srgbClr>
            </a:solidFill>
            <a:prstDash val="solid"/>
            <a:miter/>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2C77840-1DD4-B58B-E151-B693C9E7FD8E}"/>
              </a:ext>
            </a:extLst>
          </p:cNvPr>
          <p:cNvSpPr>
            <a:spLocks noMove="1" noResize="1"/>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Picture 11">
            <a:extLst>
              <a:ext uri="{FF2B5EF4-FFF2-40B4-BE49-F238E27FC236}">
                <a16:creationId xmlns:a16="http://schemas.microsoft.com/office/drawing/2014/main" id="{B1D27705-7A9B-29C9-FA1F-223A37C73B77}"/>
              </a:ext>
            </a:extLst>
          </p:cNvPr>
          <p:cNvPicPr>
            <a:picLocks noMove="1" noResize="1"/>
          </p:cNvPicPr>
          <p:nvPr/>
        </p:nvPicPr>
        <p:blipFill>
          <a:blip r:embed="rId2"/>
          <a:srcRect t="1538" b="-1538"/>
          <a:stretch>
            <a:fillRect/>
          </a:stretch>
        </p:blipFill>
        <p:spPr>
          <a:xfrm>
            <a:off x="0" y="6126480"/>
            <a:ext cx="12191996" cy="742950"/>
          </a:xfrm>
          <a:prstGeom prst="rect">
            <a:avLst/>
          </a:prstGeom>
          <a:noFill/>
          <a:ln cap="flat">
            <a:noFill/>
          </a:ln>
        </p:spPr>
      </p:pic>
      <p:cxnSp>
        <p:nvCxnSpPr>
          <p:cNvPr id="4" name="Straight Connector 13">
            <a:extLst>
              <a:ext uri="{FF2B5EF4-FFF2-40B4-BE49-F238E27FC236}">
                <a16:creationId xmlns:a16="http://schemas.microsoft.com/office/drawing/2014/main" id="{1615864A-DAC9-0293-0142-A80DCB68A2DB}"/>
              </a:ext>
            </a:extLst>
          </p:cNvPr>
          <p:cNvCxnSpPr>
            <a:cxnSpLocks noMove="1" noResize="1"/>
          </p:cNvCxnSpPr>
          <p:nvPr/>
        </p:nvCxnSpPr>
        <p:spPr>
          <a:xfrm>
            <a:off x="0" y="6128409"/>
            <a:ext cx="12191996" cy="0"/>
          </a:xfrm>
          <a:prstGeom prst="straightConnector1">
            <a:avLst/>
          </a:prstGeom>
          <a:noFill/>
          <a:ln w="12701" cap="flat">
            <a:solidFill>
              <a:srgbClr val="000001">
                <a:alpha val="20000"/>
              </a:srgbClr>
            </a:solidFill>
            <a:prstDash val="solid"/>
            <a:miter/>
          </a:ln>
        </p:spPr>
      </p:cxnSp>
      <p:cxnSp>
        <p:nvCxnSpPr>
          <p:cNvPr id="5" name="Straight Connector 15">
            <a:extLst>
              <a:ext uri="{FF2B5EF4-FFF2-40B4-BE49-F238E27FC236}">
                <a16:creationId xmlns:a16="http://schemas.microsoft.com/office/drawing/2014/main" id="{00A8F1C7-F6BF-917C-25AD-D52DBC5A295D}"/>
              </a:ext>
            </a:extLst>
          </p:cNvPr>
          <p:cNvCxnSpPr>
            <a:cxnSpLocks noMove="1" noResize="1"/>
          </p:cNvCxnSpPr>
          <p:nvPr/>
        </p:nvCxnSpPr>
        <p:spPr>
          <a:xfrm>
            <a:off x="1453896" y="1847088"/>
            <a:ext cx="9607518" cy="0"/>
          </a:xfrm>
          <a:prstGeom prst="straightConnector1">
            <a:avLst/>
          </a:prstGeom>
          <a:noFill/>
          <a:ln w="31747" cap="flat">
            <a:solidFill>
              <a:srgbClr val="B71E42"/>
            </a:solidFill>
            <a:prstDash val="solid"/>
            <a:miter/>
          </a:ln>
        </p:spPr>
      </p:cxnSp>
      <p:sp>
        <p:nvSpPr>
          <p:cNvPr id="6" name="Rectangle 17">
            <a:extLst>
              <a:ext uri="{FF2B5EF4-FFF2-40B4-BE49-F238E27FC236}">
                <a16:creationId xmlns:a16="http://schemas.microsoft.com/office/drawing/2014/main" id="{A9CE12B6-39BA-6A75-5377-1E80E152F8C0}"/>
              </a:ext>
            </a:extLst>
          </p:cNvPr>
          <p:cNvSpPr>
            <a:spLocks noMove="1" noResize="1"/>
          </p:cNvSpPr>
          <p:nvPr/>
        </p:nvSpPr>
        <p:spPr>
          <a:xfrm>
            <a:off x="0" y="0"/>
            <a:ext cx="12191695" cy="6858000"/>
          </a:xfrm>
          <a:prstGeom prst="rect">
            <a:avLst/>
          </a:prstGeom>
          <a:gradFill>
            <a:gsLst>
              <a:gs pos="0">
                <a:srgbClr val="ECEAE7"/>
              </a:gs>
              <a:gs pos="100000">
                <a:srgbClr val="CAC6C1"/>
              </a:gs>
            </a:gsLst>
            <a:path path="circle">
              <a:fillToRect l="43001" r="56999"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ill Sans MT"/>
            </a:endParaRPr>
          </a:p>
        </p:txBody>
      </p:sp>
      <p:cxnSp>
        <p:nvCxnSpPr>
          <p:cNvPr id="7" name="Straight Connector 19">
            <a:extLst>
              <a:ext uri="{FF2B5EF4-FFF2-40B4-BE49-F238E27FC236}">
                <a16:creationId xmlns:a16="http://schemas.microsoft.com/office/drawing/2014/main" id="{079A8706-0E69-910B-D47D-1C56AD493442}"/>
              </a:ext>
            </a:extLst>
          </p:cNvPr>
          <p:cNvCxnSpPr>
            <a:cxnSpLocks noMove="1" noResize="1"/>
          </p:cNvCxnSpPr>
          <p:nvPr/>
        </p:nvCxnSpPr>
        <p:spPr>
          <a:xfrm>
            <a:off x="1453896" y="1847088"/>
            <a:ext cx="4177372" cy="0"/>
          </a:xfrm>
          <a:prstGeom prst="straightConnector1">
            <a:avLst/>
          </a:prstGeom>
          <a:noFill/>
          <a:ln w="31747" cap="flat">
            <a:solidFill>
              <a:srgbClr val="B71E42"/>
            </a:solidFill>
            <a:prstDash val="solid"/>
            <a:miter/>
          </a:ln>
        </p:spPr>
      </p:cxnSp>
      <p:sp>
        <p:nvSpPr>
          <p:cNvPr id="9" name="Rectangle 21">
            <a:extLst>
              <a:ext uri="{FF2B5EF4-FFF2-40B4-BE49-F238E27FC236}">
                <a16:creationId xmlns:a16="http://schemas.microsoft.com/office/drawing/2014/main" id="{9A8852A9-7939-0C39-3ABA-8B47B55B3C40}"/>
              </a:ext>
            </a:extLst>
          </p:cNvPr>
          <p:cNvSpPr>
            <a:spLocks noMove="1" noResize="1"/>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ill Sans MT"/>
            </a:endParaRPr>
          </a:p>
        </p:txBody>
      </p:sp>
      <p:sp>
        <p:nvSpPr>
          <p:cNvPr id="10" name="Platshållare för innehåll 2">
            <a:extLst>
              <a:ext uri="{FF2B5EF4-FFF2-40B4-BE49-F238E27FC236}">
                <a16:creationId xmlns:a16="http://schemas.microsoft.com/office/drawing/2014/main" id="{3461AE09-75CA-5E67-B05E-CA2A8A1B6C67}"/>
              </a:ext>
            </a:extLst>
          </p:cNvPr>
          <p:cNvSpPr txBox="1">
            <a:spLocks noGrp="1"/>
          </p:cNvSpPr>
          <p:nvPr>
            <p:ph idx="1"/>
          </p:nvPr>
        </p:nvSpPr>
        <p:spPr>
          <a:xfrm>
            <a:off x="1451582" y="2015730"/>
            <a:ext cx="4172215" cy="3450616"/>
          </a:xfrm>
        </p:spPr>
        <p:txBody>
          <a:bodyPr/>
          <a:lstStyle/>
          <a:p>
            <a:pPr lvl="0"/>
            <a:r>
              <a:rPr lang="en-US" sz="2400" b="1"/>
              <a:t>Varför ser det ut som det gör?</a:t>
            </a:r>
          </a:p>
        </p:txBody>
      </p:sp>
      <p:pic>
        <p:nvPicPr>
          <p:cNvPr id="11" name="Platshållare för innehåll 4">
            <a:extLst>
              <a:ext uri="{FF2B5EF4-FFF2-40B4-BE49-F238E27FC236}">
                <a16:creationId xmlns:a16="http://schemas.microsoft.com/office/drawing/2014/main" id="{30425080-8D32-2F54-7796-237F25824ECD}"/>
              </a:ext>
            </a:extLst>
          </p:cNvPr>
          <p:cNvPicPr>
            <a:picLocks noGrp="1" noChangeAspect="1"/>
          </p:cNvPicPr>
          <p:nvPr>
            <p:ph idx="2"/>
          </p:nvPr>
        </p:nvPicPr>
        <p:blipFill>
          <a:blip r:embed="rId3"/>
          <a:stretch>
            <a:fillRect/>
          </a:stretch>
        </p:blipFill>
        <p:spPr>
          <a:xfrm>
            <a:off x="6702140" y="805586"/>
            <a:ext cx="4306311" cy="4123294"/>
          </a:xfrm>
        </p:spPr>
      </p:pic>
      <p:pic>
        <p:nvPicPr>
          <p:cNvPr id="12" name="Picture 23">
            <a:extLst>
              <a:ext uri="{FF2B5EF4-FFF2-40B4-BE49-F238E27FC236}">
                <a16:creationId xmlns:a16="http://schemas.microsoft.com/office/drawing/2014/main" id="{D7666A03-A99C-163A-E973-11E8089ECD84}"/>
              </a:ext>
            </a:extLst>
          </p:cNvPr>
          <p:cNvPicPr>
            <a:picLocks noMove="1" noResize="1"/>
          </p:cNvPicPr>
          <p:nvPr/>
        </p:nvPicPr>
        <p:blipFill>
          <a:blip r:embed="rId2"/>
          <a:srcRect t="1538" b="-1538"/>
          <a:stretch>
            <a:fillRect/>
          </a:stretch>
        </p:blipFill>
        <p:spPr>
          <a:xfrm>
            <a:off x="0" y="6126480"/>
            <a:ext cx="12191996" cy="742950"/>
          </a:xfrm>
          <a:prstGeom prst="rect">
            <a:avLst/>
          </a:prstGeom>
          <a:noFill/>
          <a:ln cap="flat">
            <a:noFill/>
          </a:ln>
        </p:spPr>
      </p:pic>
      <p:cxnSp>
        <p:nvCxnSpPr>
          <p:cNvPr id="13" name="Straight Connector 25">
            <a:extLst>
              <a:ext uri="{FF2B5EF4-FFF2-40B4-BE49-F238E27FC236}">
                <a16:creationId xmlns:a16="http://schemas.microsoft.com/office/drawing/2014/main" id="{211E131E-A895-A21A-B669-D567C701AB6D}"/>
              </a:ext>
            </a:extLst>
          </p:cNvPr>
          <p:cNvCxnSpPr>
            <a:cxnSpLocks noMove="1" noResize="1"/>
          </p:cNvCxnSpPr>
          <p:nvPr/>
        </p:nvCxnSpPr>
        <p:spPr>
          <a:xfrm>
            <a:off x="0" y="6128409"/>
            <a:ext cx="12191996" cy="0"/>
          </a:xfrm>
          <a:prstGeom prst="straightConnector1">
            <a:avLst/>
          </a:prstGeom>
          <a:noFill/>
          <a:ln w="12701" cap="flat">
            <a:solidFill>
              <a:srgbClr val="000001">
                <a:alpha val="20000"/>
              </a:srgbClr>
            </a:solidFill>
            <a:prstDash val="solid"/>
            <a:miter/>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6790464-4A71-D726-857D-D91E77B74FC8}"/>
              </a:ext>
            </a:extLst>
          </p:cNvPr>
          <p:cNvSpPr>
            <a:spLocks noMove="1" noResize="1"/>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Picture 11">
            <a:extLst>
              <a:ext uri="{FF2B5EF4-FFF2-40B4-BE49-F238E27FC236}">
                <a16:creationId xmlns:a16="http://schemas.microsoft.com/office/drawing/2014/main" id="{B286C627-5839-D903-881C-A80CE095CF4F}"/>
              </a:ext>
            </a:extLst>
          </p:cNvPr>
          <p:cNvPicPr>
            <a:picLocks noMove="1" noResize="1"/>
          </p:cNvPicPr>
          <p:nvPr/>
        </p:nvPicPr>
        <p:blipFill>
          <a:blip r:embed="rId2"/>
          <a:srcRect t="1538" b="-1538"/>
          <a:stretch>
            <a:fillRect/>
          </a:stretch>
        </p:blipFill>
        <p:spPr>
          <a:xfrm>
            <a:off x="0" y="6126480"/>
            <a:ext cx="12191996" cy="742950"/>
          </a:xfrm>
          <a:prstGeom prst="rect">
            <a:avLst/>
          </a:prstGeom>
          <a:noFill/>
          <a:ln cap="flat">
            <a:noFill/>
          </a:ln>
        </p:spPr>
      </p:pic>
      <p:cxnSp>
        <p:nvCxnSpPr>
          <p:cNvPr id="4" name="Straight Connector 13">
            <a:extLst>
              <a:ext uri="{FF2B5EF4-FFF2-40B4-BE49-F238E27FC236}">
                <a16:creationId xmlns:a16="http://schemas.microsoft.com/office/drawing/2014/main" id="{E232BDF6-26BB-AC56-9615-38A0ED8250D3}"/>
              </a:ext>
            </a:extLst>
          </p:cNvPr>
          <p:cNvCxnSpPr>
            <a:cxnSpLocks noMove="1" noResize="1"/>
          </p:cNvCxnSpPr>
          <p:nvPr/>
        </p:nvCxnSpPr>
        <p:spPr>
          <a:xfrm>
            <a:off x="0" y="6128409"/>
            <a:ext cx="12191996" cy="0"/>
          </a:xfrm>
          <a:prstGeom prst="straightConnector1">
            <a:avLst/>
          </a:prstGeom>
          <a:noFill/>
          <a:ln w="12701" cap="flat">
            <a:solidFill>
              <a:srgbClr val="000001">
                <a:alpha val="20000"/>
              </a:srgbClr>
            </a:solidFill>
            <a:prstDash val="solid"/>
            <a:miter/>
          </a:ln>
        </p:spPr>
      </p:cxnSp>
      <p:cxnSp>
        <p:nvCxnSpPr>
          <p:cNvPr id="5" name="Straight Connector 15">
            <a:extLst>
              <a:ext uri="{FF2B5EF4-FFF2-40B4-BE49-F238E27FC236}">
                <a16:creationId xmlns:a16="http://schemas.microsoft.com/office/drawing/2014/main" id="{D5D02A52-3577-985F-E407-8465B32C4724}"/>
              </a:ext>
            </a:extLst>
          </p:cNvPr>
          <p:cNvCxnSpPr>
            <a:cxnSpLocks noMove="1" noResize="1"/>
          </p:cNvCxnSpPr>
          <p:nvPr/>
        </p:nvCxnSpPr>
        <p:spPr>
          <a:xfrm>
            <a:off x="1453896" y="1847088"/>
            <a:ext cx="9607518" cy="0"/>
          </a:xfrm>
          <a:prstGeom prst="straightConnector1">
            <a:avLst/>
          </a:prstGeom>
          <a:noFill/>
          <a:ln w="31747" cap="flat">
            <a:solidFill>
              <a:srgbClr val="B71E42"/>
            </a:solidFill>
            <a:prstDash val="solid"/>
            <a:miter/>
          </a:ln>
        </p:spPr>
      </p:cxnSp>
      <p:sp>
        <p:nvSpPr>
          <p:cNvPr id="6" name="Rectangle 17">
            <a:extLst>
              <a:ext uri="{FF2B5EF4-FFF2-40B4-BE49-F238E27FC236}">
                <a16:creationId xmlns:a16="http://schemas.microsoft.com/office/drawing/2014/main" id="{72ED90A9-5D92-9740-AE62-A773849ADA90}"/>
              </a:ext>
            </a:extLst>
          </p:cNvPr>
          <p:cNvSpPr>
            <a:spLocks noMove="1" noResize="1"/>
          </p:cNvSpPr>
          <p:nvPr/>
        </p:nvSpPr>
        <p:spPr>
          <a:xfrm>
            <a:off x="0" y="0"/>
            <a:ext cx="12191695" cy="6858000"/>
          </a:xfrm>
          <a:prstGeom prst="rect">
            <a:avLst/>
          </a:prstGeom>
          <a:gradFill>
            <a:gsLst>
              <a:gs pos="0">
                <a:srgbClr val="ECEAE7"/>
              </a:gs>
              <a:gs pos="100000">
                <a:srgbClr val="CAC6C1"/>
              </a:gs>
            </a:gsLst>
            <a:path path="circle">
              <a:fillToRect l="43001" r="56999"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ill Sans MT"/>
            </a:endParaRPr>
          </a:p>
        </p:txBody>
      </p:sp>
      <p:cxnSp>
        <p:nvCxnSpPr>
          <p:cNvPr id="7" name="Straight Connector 19">
            <a:extLst>
              <a:ext uri="{FF2B5EF4-FFF2-40B4-BE49-F238E27FC236}">
                <a16:creationId xmlns:a16="http://schemas.microsoft.com/office/drawing/2014/main" id="{C3E3F928-D578-DCDB-A2AB-B5816EB05743}"/>
              </a:ext>
            </a:extLst>
          </p:cNvPr>
          <p:cNvCxnSpPr>
            <a:cxnSpLocks noMove="1" noResize="1"/>
          </p:cNvCxnSpPr>
          <p:nvPr/>
        </p:nvCxnSpPr>
        <p:spPr>
          <a:xfrm>
            <a:off x="1453896" y="1847088"/>
            <a:ext cx="4177372" cy="0"/>
          </a:xfrm>
          <a:prstGeom prst="straightConnector1">
            <a:avLst/>
          </a:prstGeom>
          <a:noFill/>
          <a:ln w="31747" cap="flat">
            <a:solidFill>
              <a:srgbClr val="B71E42"/>
            </a:solidFill>
            <a:prstDash val="solid"/>
            <a:miter/>
          </a:ln>
        </p:spPr>
      </p:cxnSp>
      <p:sp>
        <p:nvSpPr>
          <p:cNvPr id="9" name="Rectangle 21">
            <a:extLst>
              <a:ext uri="{FF2B5EF4-FFF2-40B4-BE49-F238E27FC236}">
                <a16:creationId xmlns:a16="http://schemas.microsoft.com/office/drawing/2014/main" id="{7F87CB9A-F95C-E996-992C-EE5ED26DCF46}"/>
              </a:ext>
            </a:extLst>
          </p:cNvPr>
          <p:cNvSpPr>
            <a:spLocks noMove="1" noResize="1"/>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ill Sans MT"/>
            </a:endParaRPr>
          </a:p>
        </p:txBody>
      </p:sp>
      <p:sp>
        <p:nvSpPr>
          <p:cNvPr id="10" name="Platshållare för innehåll 2">
            <a:extLst>
              <a:ext uri="{FF2B5EF4-FFF2-40B4-BE49-F238E27FC236}">
                <a16:creationId xmlns:a16="http://schemas.microsoft.com/office/drawing/2014/main" id="{EED0A179-596A-C5A1-1097-6DDA64344480}"/>
              </a:ext>
            </a:extLst>
          </p:cNvPr>
          <p:cNvSpPr txBox="1">
            <a:spLocks noGrp="1"/>
          </p:cNvSpPr>
          <p:nvPr>
            <p:ph idx="1"/>
          </p:nvPr>
        </p:nvSpPr>
        <p:spPr>
          <a:xfrm>
            <a:off x="1451582" y="2015730"/>
            <a:ext cx="4172215" cy="3450616"/>
          </a:xfrm>
        </p:spPr>
        <p:txBody>
          <a:bodyPr/>
          <a:lstStyle/>
          <a:p>
            <a:pPr lvl="0"/>
            <a:r>
              <a:rPr lang="en-US" sz="2400" b="1"/>
              <a:t>Vilka åtgärder behöver vidtas? </a:t>
            </a:r>
          </a:p>
          <a:p>
            <a:pPr lvl="0"/>
            <a:r>
              <a:rPr lang="en-US" sz="2400" b="1"/>
              <a:t>Vem har ansvar för att genomföra dem?</a:t>
            </a:r>
          </a:p>
        </p:txBody>
      </p:sp>
      <p:pic>
        <p:nvPicPr>
          <p:cNvPr id="11" name="Platshållare för innehåll 4">
            <a:extLst>
              <a:ext uri="{FF2B5EF4-FFF2-40B4-BE49-F238E27FC236}">
                <a16:creationId xmlns:a16="http://schemas.microsoft.com/office/drawing/2014/main" id="{5301CA31-2B0E-C721-B565-DCB085D0A2B9}"/>
              </a:ext>
            </a:extLst>
          </p:cNvPr>
          <p:cNvPicPr>
            <a:picLocks noGrp="1" noChangeAspect="1"/>
          </p:cNvPicPr>
          <p:nvPr>
            <p:ph idx="2"/>
          </p:nvPr>
        </p:nvPicPr>
        <p:blipFill>
          <a:blip r:embed="rId3"/>
          <a:stretch>
            <a:fillRect/>
          </a:stretch>
        </p:blipFill>
        <p:spPr>
          <a:xfrm>
            <a:off x="6734674" y="805586"/>
            <a:ext cx="4254858" cy="4105939"/>
          </a:xfrm>
        </p:spPr>
      </p:pic>
      <p:pic>
        <p:nvPicPr>
          <p:cNvPr id="12" name="Picture 23">
            <a:extLst>
              <a:ext uri="{FF2B5EF4-FFF2-40B4-BE49-F238E27FC236}">
                <a16:creationId xmlns:a16="http://schemas.microsoft.com/office/drawing/2014/main" id="{96431B33-3C07-6576-91AC-6E2AE5F4454F}"/>
              </a:ext>
            </a:extLst>
          </p:cNvPr>
          <p:cNvPicPr>
            <a:picLocks noMove="1" noResize="1"/>
          </p:cNvPicPr>
          <p:nvPr/>
        </p:nvPicPr>
        <p:blipFill>
          <a:blip r:embed="rId2"/>
          <a:srcRect t="1538" b="-1538"/>
          <a:stretch>
            <a:fillRect/>
          </a:stretch>
        </p:blipFill>
        <p:spPr>
          <a:xfrm>
            <a:off x="0" y="6126480"/>
            <a:ext cx="12191996" cy="742950"/>
          </a:xfrm>
          <a:prstGeom prst="rect">
            <a:avLst/>
          </a:prstGeom>
          <a:noFill/>
          <a:ln cap="flat">
            <a:noFill/>
          </a:ln>
        </p:spPr>
      </p:pic>
      <p:cxnSp>
        <p:nvCxnSpPr>
          <p:cNvPr id="13" name="Straight Connector 25">
            <a:extLst>
              <a:ext uri="{FF2B5EF4-FFF2-40B4-BE49-F238E27FC236}">
                <a16:creationId xmlns:a16="http://schemas.microsoft.com/office/drawing/2014/main" id="{654EA4DE-C579-94A5-7B4E-D5E878977A41}"/>
              </a:ext>
            </a:extLst>
          </p:cNvPr>
          <p:cNvCxnSpPr>
            <a:cxnSpLocks noMove="1" noResize="1"/>
          </p:cNvCxnSpPr>
          <p:nvPr/>
        </p:nvCxnSpPr>
        <p:spPr>
          <a:xfrm>
            <a:off x="0" y="6128409"/>
            <a:ext cx="12191996" cy="0"/>
          </a:xfrm>
          <a:prstGeom prst="straightConnector1">
            <a:avLst/>
          </a:prstGeom>
          <a:noFill/>
          <a:ln w="12701" cap="flat">
            <a:solidFill>
              <a:srgbClr val="000001">
                <a:alpha val="20000"/>
              </a:srgbClr>
            </a:solidFill>
            <a:prstDash val="solid"/>
            <a:miter/>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3C45345-DBB2-75C0-6B73-B97BE6EA2AAE}"/>
              </a:ext>
            </a:extLst>
          </p:cNvPr>
          <p:cNvSpPr>
            <a:spLocks noMove="1" noResize="1"/>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Picture 11">
            <a:extLst>
              <a:ext uri="{FF2B5EF4-FFF2-40B4-BE49-F238E27FC236}">
                <a16:creationId xmlns:a16="http://schemas.microsoft.com/office/drawing/2014/main" id="{F2C95DF8-D303-2B27-6F7B-A454761687FD}"/>
              </a:ext>
            </a:extLst>
          </p:cNvPr>
          <p:cNvPicPr>
            <a:picLocks noMove="1" noResize="1"/>
          </p:cNvPicPr>
          <p:nvPr/>
        </p:nvPicPr>
        <p:blipFill>
          <a:blip r:embed="rId2"/>
          <a:srcRect t="1538" b="-1538"/>
          <a:stretch>
            <a:fillRect/>
          </a:stretch>
        </p:blipFill>
        <p:spPr>
          <a:xfrm>
            <a:off x="0" y="6126480"/>
            <a:ext cx="12191996" cy="742950"/>
          </a:xfrm>
          <a:prstGeom prst="rect">
            <a:avLst/>
          </a:prstGeom>
          <a:noFill/>
          <a:ln cap="flat">
            <a:noFill/>
          </a:ln>
        </p:spPr>
      </p:pic>
      <p:cxnSp>
        <p:nvCxnSpPr>
          <p:cNvPr id="4" name="Straight Connector 13">
            <a:extLst>
              <a:ext uri="{FF2B5EF4-FFF2-40B4-BE49-F238E27FC236}">
                <a16:creationId xmlns:a16="http://schemas.microsoft.com/office/drawing/2014/main" id="{8E2BA4FE-0BEB-32A9-D362-9332A354BEC2}"/>
              </a:ext>
            </a:extLst>
          </p:cNvPr>
          <p:cNvCxnSpPr>
            <a:cxnSpLocks noMove="1" noResize="1"/>
          </p:cNvCxnSpPr>
          <p:nvPr/>
        </p:nvCxnSpPr>
        <p:spPr>
          <a:xfrm>
            <a:off x="0" y="6128409"/>
            <a:ext cx="12191996" cy="0"/>
          </a:xfrm>
          <a:prstGeom prst="straightConnector1">
            <a:avLst/>
          </a:prstGeom>
          <a:noFill/>
          <a:ln w="12701" cap="flat">
            <a:solidFill>
              <a:srgbClr val="000001">
                <a:alpha val="20000"/>
              </a:srgbClr>
            </a:solidFill>
            <a:prstDash val="solid"/>
            <a:miter/>
          </a:ln>
        </p:spPr>
      </p:cxnSp>
      <p:cxnSp>
        <p:nvCxnSpPr>
          <p:cNvPr id="5" name="Straight Connector 15">
            <a:extLst>
              <a:ext uri="{FF2B5EF4-FFF2-40B4-BE49-F238E27FC236}">
                <a16:creationId xmlns:a16="http://schemas.microsoft.com/office/drawing/2014/main" id="{DBEB9282-D813-3070-EBFD-D8FFAEB501A7}"/>
              </a:ext>
            </a:extLst>
          </p:cNvPr>
          <p:cNvCxnSpPr>
            <a:cxnSpLocks noMove="1" noResize="1"/>
          </p:cNvCxnSpPr>
          <p:nvPr/>
        </p:nvCxnSpPr>
        <p:spPr>
          <a:xfrm>
            <a:off x="1453896" y="1847088"/>
            <a:ext cx="9607518" cy="0"/>
          </a:xfrm>
          <a:prstGeom prst="straightConnector1">
            <a:avLst/>
          </a:prstGeom>
          <a:noFill/>
          <a:ln w="31747" cap="flat">
            <a:solidFill>
              <a:srgbClr val="B71E42"/>
            </a:solidFill>
            <a:prstDash val="solid"/>
            <a:miter/>
          </a:ln>
        </p:spPr>
      </p:cxnSp>
      <p:sp>
        <p:nvSpPr>
          <p:cNvPr id="6" name="Rectangle 17">
            <a:extLst>
              <a:ext uri="{FF2B5EF4-FFF2-40B4-BE49-F238E27FC236}">
                <a16:creationId xmlns:a16="http://schemas.microsoft.com/office/drawing/2014/main" id="{BECA3324-2C12-0C29-BD58-0FF117159038}"/>
              </a:ext>
            </a:extLst>
          </p:cNvPr>
          <p:cNvSpPr>
            <a:spLocks noMove="1" noResize="1"/>
          </p:cNvSpPr>
          <p:nvPr/>
        </p:nvSpPr>
        <p:spPr>
          <a:xfrm>
            <a:off x="0" y="0"/>
            <a:ext cx="12191695" cy="6858000"/>
          </a:xfrm>
          <a:prstGeom prst="rect">
            <a:avLst/>
          </a:prstGeom>
          <a:gradFill>
            <a:gsLst>
              <a:gs pos="0">
                <a:srgbClr val="ECEAE7"/>
              </a:gs>
              <a:gs pos="100000">
                <a:srgbClr val="CAC6C1"/>
              </a:gs>
            </a:gsLst>
            <a:path path="circle">
              <a:fillToRect l="43001" r="56999"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ill Sans MT"/>
            </a:endParaRPr>
          </a:p>
        </p:txBody>
      </p:sp>
      <p:cxnSp>
        <p:nvCxnSpPr>
          <p:cNvPr id="7" name="Straight Connector 19">
            <a:extLst>
              <a:ext uri="{FF2B5EF4-FFF2-40B4-BE49-F238E27FC236}">
                <a16:creationId xmlns:a16="http://schemas.microsoft.com/office/drawing/2014/main" id="{B3C42D97-F28E-C49D-B644-28024B302A80}"/>
              </a:ext>
            </a:extLst>
          </p:cNvPr>
          <p:cNvCxnSpPr>
            <a:cxnSpLocks noMove="1" noResize="1"/>
          </p:cNvCxnSpPr>
          <p:nvPr/>
        </p:nvCxnSpPr>
        <p:spPr>
          <a:xfrm>
            <a:off x="1453896" y="1847088"/>
            <a:ext cx="4177372" cy="0"/>
          </a:xfrm>
          <a:prstGeom prst="straightConnector1">
            <a:avLst/>
          </a:prstGeom>
          <a:noFill/>
          <a:ln w="31747" cap="flat">
            <a:solidFill>
              <a:srgbClr val="B71E42"/>
            </a:solidFill>
            <a:prstDash val="solid"/>
            <a:miter/>
          </a:ln>
        </p:spPr>
      </p:cxnSp>
      <p:sp>
        <p:nvSpPr>
          <p:cNvPr id="9" name="Rectangle 21">
            <a:extLst>
              <a:ext uri="{FF2B5EF4-FFF2-40B4-BE49-F238E27FC236}">
                <a16:creationId xmlns:a16="http://schemas.microsoft.com/office/drawing/2014/main" id="{EDA54388-09EC-1DFE-76EC-3085649EDB86}"/>
              </a:ext>
            </a:extLst>
          </p:cNvPr>
          <p:cNvSpPr>
            <a:spLocks noMove="1" noResize="1"/>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ill Sans MT"/>
            </a:endParaRPr>
          </a:p>
        </p:txBody>
      </p:sp>
      <p:sp>
        <p:nvSpPr>
          <p:cNvPr id="10" name="Platshållare för innehåll 2">
            <a:extLst>
              <a:ext uri="{FF2B5EF4-FFF2-40B4-BE49-F238E27FC236}">
                <a16:creationId xmlns:a16="http://schemas.microsoft.com/office/drawing/2014/main" id="{730868F5-0CED-B011-17B8-30903A20987F}"/>
              </a:ext>
            </a:extLst>
          </p:cNvPr>
          <p:cNvSpPr txBox="1">
            <a:spLocks noGrp="1"/>
          </p:cNvSpPr>
          <p:nvPr>
            <p:ph idx="1"/>
          </p:nvPr>
        </p:nvSpPr>
        <p:spPr>
          <a:xfrm>
            <a:off x="1451582" y="2015730"/>
            <a:ext cx="4172215" cy="3450616"/>
          </a:xfrm>
        </p:spPr>
        <p:txBody>
          <a:bodyPr/>
          <a:lstStyle/>
          <a:p>
            <a:pPr lvl="0"/>
            <a:r>
              <a:rPr lang="en-US" sz="2400" b="1"/>
              <a:t>Hur har arbetet och de planerade åtgärderna fungerat? </a:t>
            </a:r>
          </a:p>
          <a:p>
            <a:pPr lvl="0"/>
            <a:r>
              <a:rPr lang="en-US" sz="2400" b="1"/>
              <a:t>Behövs fler eller andra åtgärder?</a:t>
            </a:r>
          </a:p>
        </p:txBody>
      </p:sp>
      <p:pic>
        <p:nvPicPr>
          <p:cNvPr id="11" name="Platshållare för innehåll 4">
            <a:extLst>
              <a:ext uri="{FF2B5EF4-FFF2-40B4-BE49-F238E27FC236}">
                <a16:creationId xmlns:a16="http://schemas.microsoft.com/office/drawing/2014/main" id="{8CF3E741-27F0-1986-0D80-AEB164A8849F}"/>
              </a:ext>
            </a:extLst>
          </p:cNvPr>
          <p:cNvPicPr>
            <a:picLocks noGrp="1" noChangeAspect="1"/>
          </p:cNvPicPr>
          <p:nvPr>
            <p:ph idx="2"/>
          </p:nvPr>
        </p:nvPicPr>
        <p:blipFill>
          <a:blip r:embed="rId3"/>
          <a:stretch>
            <a:fillRect/>
          </a:stretch>
        </p:blipFill>
        <p:spPr>
          <a:xfrm>
            <a:off x="6712528" y="810752"/>
            <a:ext cx="4342330" cy="4129375"/>
          </a:xfrm>
        </p:spPr>
      </p:pic>
      <p:pic>
        <p:nvPicPr>
          <p:cNvPr id="12" name="Picture 23">
            <a:extLst>
              <a:ext uri="{FF2B5EF4-FFF2-40B4-BE49-F238E27FC236}">
                <a16:creationId xmlns:a16="http://schemas.microsoft.com/office/drawing/2014/main" id="{64299BB9-2F85-6CB2-5F7D-83480E2FF744}"/>
              </a:ext>
            </a:extLst>
          </p:cNvPr>
          <p:cNvPicPr>
            <a:picLocks noMove="1" noResize="1"/>
          </p:cNvPicPr>
          <p:nvPr/>
        </p:nvPicPr>
        <p:blipFill>
          <a:blip r:embed="rId2"/>
          <a:srcRect t="1538" b="-1538"/>
          <a:stretch>
            <a:fillRect/>
          </a:stretch>
        </p:blipFill>
        <p:spPr>
          <a:xfrm>
            <a:off x="0" y="6126480"/>
            <a:ext cx="12191996" cy="742950"/>
          </a:xfrm>
          <a:prstGeom prst="rect">
            <a:avLst/>
          </a:prstGeom>
          <a:noFill/>
          <a:ln cap="flat">
            <a:noFill/>
          </a:ln>
        </p:spPr>
      </p:pic>
      <p:cxnSp>
        <p:nvCxnSpPr>
          <p:cNvPr id="13" name="Straight Connector 25">
            <a:extLst>
              <a:ext uri="{FF2B5EF4-FFF2-40B4-BE49-F238E27FC236}">
                <a16:creationId xmlns:a16="http://schemas.microsoft.com/office/drawing/2014/main" id="{742DB2CE-35F6-57C2-1DE6-34F7E4758438}"/>
              </a:ext>
            </a:extLst>
          </p:cNvPr>
          <p:cNvCxnSpPr>
            <a:cxnSpLocks noMove="1" noResize="1"/>
          </p:cNvCxnSpPr>
          <p:nvPr/>
        </p:nvCxnSpPr>
        <p:spPr>
          <a:xfrm>
            <a:off x="0" y="6128409"/>
            <a:ext cx="12191996" cy="0"/>
          </a:xfrm>
          <a:prstGeom prst="straightConnector1">
            <a:avLst/>
          </a:prstGeom>
          <a:noFill/>
          <a:ln w="12701" cap="flat">
            <a:solidFill>
              <a:srgbClr val="000001">
                <a:alpha val="20000"/>
              </a:srgbClr>
            </a:solidFill>
            <a:prstDash val="solid"/>
            <a:miter/>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91D6BEAE-C6ED-F463-0B0D-059DD2414FC9}"/>
              </a:ext>
            </a:extLst>
          </p:cNvPr>
          <p:cNvSpPr txBox="1">
            <a:spLocks noGrp="1"/>
          </p:cNvSpPr>
          <p:nvPr>
            <p:ph type="title"/>
          </p:nvPr>
        </p:nvSpPr>
        <p:spPr/>
        <p:txBody>
          <a:bodyPr/>
          <a:lstStyle/>
          <a:p>
            <a:pPr lvl="0"/>
            <a:r>
              <a:rPr lang="sv-SE"/>
              <a:t>Hur ska arbetet genomföras?</a:t>
            </a:r>
          </a:p>
        </p:txBody>
      </p:sp>
      <p:sp>
        <p:nvSpPr>
          <p:cNvPr id="3" name="Platshållare för innehåll 5">
            <a:extLst>
              <a:ext uri="{FF2B5EF4-FFF2-40B4-BE49-F238E27FC236}">
                <a16:creationId xmlns:a16="http://schemas.microsoft.com/office/drawing/2014/main" id="{C52E49FC-9724-8CA1-66BE-FF4205C158D4}"/>
              </a:ext>
            </a:extLst>
          </p:cNvPr>
          <p:cNvSpPr txBox="1">
            <a:spLocks noGrp="1"/>
          </p:cNvSpPr>
          <p:nvPr>
            <p:ph idx="1"/>
          </p:nvPr>
        </p:nvSpPr>
        <p:spPr/>
        <p:txBody>
          <a:bodyPr/>
          <a:lstStyle/>
          <a:p>
            <a:pPr marL="0" lvl="0" indent="0">
              <a:buNone/>
            </a:pPr>
            <a:endParaRPr lang="sv-SE" sz="2400" dirty="0"/>
          </a:p>
          <a:p>
            <a:pPr marL="0" lvl="0" indent="0">
              <a:buNone/>
            </a:pPr>
            <a:endParaRPr lang="sv-SE" sz="2400" dirty="0"/>
          </a:p>
          <a:p>
            <a:pPr marL="0" lvl="0" indent="0">
              <a:buNone/>
            </a:pPr>
            <a:endParaRPr lang="sv-SE" sz="2400" dirty="0"/>
          </a:p>
          <a:p>
            <a:pPr marL="0" lvl="0" indent="0">
              <a:buNone/>
            </a:pPr>
            <a:r>
              <a:rPr lang="sv-SE" dirty="0"/>
              <a:t>Hela arbetet ska ske i samverkan med de anställda.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3FF5F8-A8A1-F79B-CAC6-0DCBF505F3D8}"/>
              </a:ext>
            </a:extLst>
          </p:cNvPr>
          <p:cNvSpPr>
            <a:spLocks noGrp="1"/>
          </p:cNvSpPr>
          <p:nvPr>
            <p:ph type="title"/>
          </p:nvPr>
        </p:nvSpPr>
        <p:spPr/>
        <p:txBody>
          <a:bodyPr/>
          <a:lstStyle/>
          <a:p>
            <a:r>
              <a:rPr lang="sv-SE" dirty="0"/>
              <a:t>Varför arbeta förebyggande med diskriminering?</a:t>
            </a:r>
          </a:p>
        </p:txBody>
      </p:sp>
      <p:sp>
        <p:nvSpPr>
          <p:cNvPr id="3" name="Platshållare för innehåll 2">
            <a:extLst>
              <a:ext uri="{FF2B5EF4-FFF2-40B4-BE49-F238E27FC236}">
                <a16:creationId xmlns:a16="http://schemas.microsoft.com/office/drawing/2014/main" id="{89B91E0D-481F-A783-F7C0-2F559387B777}"/>
              </a:ext>
            </a:extLst>
          </p:cNvPr>
          <p:cNvSpPr>
            <a:spLocks noGrp="1"/>
          </p:cNvSpPr>
          <p:nvPr>
            <p:ph idx="1"/>
          </p:nvPr>
        </p:nvSpPr>
        <p:spPr>
          <a:xfrm>
            <a:off x="838200" y="2662989"/>
            <a:ext cx="10515600" cy="3513974"/>
          </a:xfrm>
        </p:spPr>
        <p:txBody>
          <a:bodyPr/>
          <a:lstStyle/>
          <a:p>
            <a:r>
              <a:rPr lang="sv-SE" dirty="0"/>
              <a:t>För att lagen kräver det</a:t>
            </a:r>
          </a:p>
          <a:p>
            <a:r>
              <a:rPr lang="sv-SE" dirty="0"/>
              <a:t>En vanlig bakomliggande orsak till sjukskrivningar</a:t>
            </a:r>
          </a:p>
          <a:p>
            <a:r>
              <a:rPr lang="sv-SE" dirty="0"/>
              <a:t>Matteus 7:12 </a:t>
            </a:r>
          </a:p>
          <a:p>
            <a:endParaRPr lang="sv-SE" dirty="0"/>
          </a:p>
        </p:txBody>
      </p:sp>
    </p:spTree>
    <p:extLst>
      <p:ext uri="{BB962C8B-B14F-4D97-AF65-F5344CB8AC3E}">
        <p14:creationId xmlns:p14="http://schemas.microsoft.com/office/powerpoint/2010/main" val="1963464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9F8B85-C057-9FF7-659B-3C6E978D7AA7}"/>
              </a:ext>
            </a:extLst>
          </p:cNvPr>
          <p:cNvSpPr txBox="1">
            <a:spLocks noGrp="1"/>
          </p:cNvSpPr>
          <p:nvPr>
            <p:ph type="title"/>
          </p:nvPr>
        </p:nvSpPr>
        <p:spPr/>
        <p:txBody>
          <a:bodyPr/>
          <a:lstStyle/>
          <a:p>
            <a:pPr lvl="0"/>
            <a:r>
              <a:rPr lang="sv-SE"/>
              <a:t>Arbetsförhållanden</a:t>
            </a:r>
          </a:p>
        </p:txBody>
      </p:sp>
      <p:sp>
        <p:nvSpPr>
          <p:cNvPr id="3" name="Platshållare för innehåll 2">
            <a:extLst>
              <a:ext uri="{FF2B5EF4-FFF2-40B4-BE49-F238E27FC236}">
                <a16:creationId xmlns:a16="http://schemas.microsoft.com/office/drawing/2014/main" id="{274CB476-EC06-CB95-D934-6C7A42D278DC}"/>
              </a:ext>
            </a:extLst>
          </p:cNvPr>
          <p:cNvSpPr txBox="1">
            <a:spLocks noGrp="1"/>
          </p:cNvSpPr>
          <p:nvPr>
            <p:ph idx="1"/>
          </p:nvPr>
        </p:nvSpPr>
        <p:spPr>
          <a:xfrm>
            <a:off x="838200" y="1993899"/>
            <a:ext cx="10515600" cy="4183063"/>
          </a:xfrm>
        </p:spPr>
        <p:txBody>
          <a:bodyPr>
            <a:normAutofit lnSpcReduction="10000"/>
          </a:bodyPr>
          <a:lstStyle/>
          <a:p>
            <a:pPr lvl="0"/>
            <a:r>
              <a:rPr lang="sv-SE" dirty="0"/>
              <a:t>Hur är samarbetsklimatet, hur är jargongen och vilka är de rådande attityderna? </a:t>
            </a:r>
          </a:p>
          <a:p>
            <a:pPr lvl="0"/>
            <a:r>
              <a:rPr lang="sv-SE" dirty="0"/>
              <a:t>Kommer stereotypa könsroller, normer och föreställningar till uttryck på ett sätt som kan leda till diskriminering? </a:t>
            </a:r>
          </a:p>
          <a:p>
            <a:pPr lvl="0"/>
            <a:r>
              <a:rPr lang="sv-SE" dirty="0"/>
              <a:t>Är utformningen av kontorsmöbler och tekniska hjälpmedel anpassade efter olika behov?</a:t>
            </a:r>
          </a:p>
          <a:p>
            <a:pPr lvl="0"/>
            <a:r>
              <a:rPr lang="sv-SE" dirty="0"/>
              <a:t>Hur är tillgängligheten på arbetsplatsen? </a:t>
            </a:r>
          </a:p>
          <a:p>
            <a:pPr lvl="0"/>
            <a:r>
              <a:rPr lang="sv-SE" dirty="0"/>
              <a:t>Anpassar vi mötestider utifrån olika behov, till exempel för att hämta barn på förskolan?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393274-28A4-AF72-73B2-281D97DC2906}"/>
              </a:ext>
            </a:extLst>
          </p:cNvPr>
          <p:cNvSpPr txBox="1">
            <a:spLocks noGrp="1"/>
          </p:cNvSpPr>
          <p:nvPr>
            <p:ph type="title"/>
          </p:nvPr>
        </p:nvSpPr>
        <p:spPr/>
        <p:txBody>
          <a:bodyPr/>
          <a:lstStyle/>
          <a:p>
            <a:pPr lvl="0"/>
            <a:r>
              <a:rPr lang="sv-SE"/>
              <a:t>Lön och anställningsvillkor </a:t>
            </a:r>
          </a:p>
        </p:txBody>
      </p:sp>
      <p:sp>
        <p:nvSpPr>
          <p:cNvPr id="3" name="Platshållare för innehåll 2">
            <a:extLst>
              <a:ext uri="{FF2B5EF4-FFF2-40B4-BE49-F238E27FC236}">
                <a16:creationId xmlns:a16="http://schemas.microsoft.com/office/drawing/2014/main" id="{5D1FE2AE-03E5-CFBE-1F62-29E2A5B8DAB6}"/>
              </a:ext>
            </a:extLst>
          </p:cNvPr>
          <p:cNvSpPr txBox="1">
            <a:spLocks noGrp="1"/>
          </p:cNvSpPr>
          <p:nvPr>
            <p:ph idx="1"/>
          </p:nvPr>
        </p:nvSpPr>
        <p:spPr>
          <a:xfrm>
            <a:off x="838200" y="2031999"/>
            <a:ext cx="10515600" cy="4144963"/>
          </a:xfrm>
        </p:spPr>
        <p:txBody>
          <a:bodyPr/>
          <a:lstStyle/>
          <a:p>
            <a:pPr lvl="0"/>
            <a:r>
              <a:rPr lang="sv-SE" dirty="0"/>
              <a:t>Hur ser vår lönepolicy och våra lönekriterier ut? </a:t>
            </a:r>
          </a:p>
          <a:p>
            <a:pPr lvl="0"/>
            <a:r>
              <a:rPr lang="sv-SE" dirty="0"/>
              <a:t>Finns det någon risk för att dessa – indirekt eller direkt – kan missgynna någon grupp av anställda? </a:t>
            </a:r>
          </a:p>
          <a:p>
            <a:pPr lvl="0"/>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637A17D5-F16A-ACA5-A225-333B90F3BAC0}"/>
              </a:ext>
            </a:extLst>
          </p:cNvPr>
          <p:cNvSpPr>
            <a:spLocks noMove="1" noResize="1"/>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Picture 17">
            <a:extLst>
              <a:ext uri="{FF2B5EF4-FFF2-40B4-BE49-F238E27FC236}">
                <a16:creationId xmlns:a16="http://schemas.microsoft.com/office/drawing/2014/main" id="{D1B02328-59C1-8894-DF45-A68F4AB4FF9F}"/>
              </a:ext>
            </a:extLst>
          </p:cNvPr>
          <p:cNvPicPr>
            <a:picLocks noMove="1" noResize="1"/>
          </p:cNvPicPr>
          <p:nvPr/>
        </p:nvPicPr>
        <p:blipFill>
          <a:blip r:embed="rId3"/>
          <a:srcRect t="1538" b="-1538"/>
          <a:stretch>
            <a:fillRect/>
          </a:stretch>
        </p:blipFill>
        <p:spPr>
          <a:xfrm>
            <a:off x="0" y="6126480"/>
            <a:ext cx="12191996" cy="742950"/>
          </a:xfrm>
          <a:prstGeom prst="rect">
            <a:avLst/>
          </a:prstGeom>
          <a:noFill/>
          <a:ln cap="flat">
            <a:noFill/>
          </a:ln>
        </p:spPr>
      </p:pic>
      <p:cxnSp>
        <p:nvCxnSpPr>
          <p:cNvPr id="4" name="Straight Connector 19">
            <a:extLst>
              <a:ext uri="{FF2B5EF4-FFF2-40B4-BE49-F238E27FC236}">
                <a16:creationId xmlns:a16="http://schemas.microsoft.com/office/drawing/2014/main" id="{F33E7BE9-14D3-99C6-1CA7-B6FC74A1E24D}"/>
              </a:ext>
            </a:extLst>
          </p:cNvPr>
          <p:cNvCxnSpPr>
            <a:cxnSpLocks noMove="1" noResize="1"/>
          </p:cNvCxnSpPr>
          <p:nvPr/>
        </p:nvCxnSpPr>
        <p:spPr>
          <a:xfrm>
            <a:off x="0" y="6128409"/>
            <a:ext cx="12191996" cy="0"/>
          </a:xfrm>
          <a:prstGeom prst="straightConnector1">
            <a:avLst/>
          </a:prstGeom>
          <a:noFill/>
          <a:ln w="12701" cap="flat">
            <a:solidFill>
              <a:srgbClr val="000001">
                <a:alpha val="20000"/>
              </a:srgbClr>
            </a:solidFill>
            <a:prstDash val="solid"/>
            <a:miter/>
          </a:ln>
        </p:spPr>
      </p:cxnSp>
      <p:cxnSp>
        <p:nvCxnSpPr>
          <p:cNvPr id="5" name="Straight Connector 21">
            <a:extLst>
              <a:ext uri="{FF2B5EF4-FFF2-40B4-BE49-F238E27FC236}">
                <a16:creationId xmlns:a16="http://schemas.microsoft.com/office/drawing/2014/main" id="{C6CEE66C-839D-63F4-B53F-161C83856190}"/>
              </a:ext>
            </a:extLst>
          </p:cNvPr>
          <p:cNvCxnSpPr>
            <a:cxnSpLocks noMove="1" noResize="1"/>
          </p:cNvCxnSpPr>
          <p:nvPr/>
        </p:nvCxnSpPr>
        <p:spPr>
          <a:xfrm>
            <a:off x="2417783" y="3528541"/>
            <a:ext cx="8637066" cy="0"/>
          </a:xfrm>
          <a:prstGeom prst="straightConnector1">
            <a:avLst/>
          </a:prstGeom>
          <a:noFill/>
          <a:ln w="31747" cap="flat">
            <a:solidFill>
              <a:srgbClr val="B71E42"/>
            </a:solidFill>
            <a:prstDash val="solid"/>
            <a:miter/>
          </a:ln>
        </p:spPr>
      </p:cxnSp>
      <p:sp>
        <p:nvSpPr>
          <p:cNvPr id="6" name="Rectangle 23">
            <a:extLst>
              <a:ext uri="{FF2B5EF4-FFF2-40B4-BE49-F238E27FC236}">
                <a16:creationId xmlns:a16="http://schemas.microsoft.com/office/drawing/2014/main" id="{0E128211-1C1B-8715-EF6F-B42B8E7A1244}"/>
              </a:ext>
            </a:extLst>
          </p:cNvPr>
          <p:cNvSpPr>
            <a:spLocks noMove="1" noResize="1"/>
          </p:cNvSpPr>
          <p:nvPr/>
        </p:nvSpPr>
        <p:spPr>
          <a:xfrm>
            <a:off x="0" y="0"/>
            <a:ext cx="12191695" cy="6858000"/>
          </a:xfrm>
          <a:prstGeom prst="rect">
            <a:avLst/>
          </a:prstGeom>
          <a:gradFill>
            <a:gsLst>
              <a:gs pos="0">
                <a:srgbClr val="ECEAE7"/>
              </a:gs>
              <a:gs pos="100000">
                <a:srgbClr val="CAC6C1"/>
              </a:gs>
            </a:gsLst>
            <a:path path="circle">
              <a:fillToRect l="43001" r="56999"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ill Sans MT"/>
            </a:endParaRPr>
          </a:p>
        </p:txBody>
      </p:sp>
      <p:sp>
        <p:nvSpPr>
          <p:cNvPr id="7" name="Rectangle 25">
            <a:extLst>
              <a:ext uri="{FF2B5EF4-FFF2-40B4-BE49-F238E27FC236}">
                <a16:creationId xmlns:a16="http://schemas.microsoft.com/office/drawing/2014/main" id="{1A95D3D8-B03D-B43F-C21F-CAB7CCA1009C}"/>
              </a:ext>
            </a:extLst>
          </p:cNvPr>
          <p:cNvSpPr>
            <a:spLocks noMove="1" noResize="1"/>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ill Sans MT"/>
            </a:endParaRPr>
          </a:p>
        </p:txBody>
      </p:sp>
      <p:sp>
        <p:nvSpPr>
          <p:cNvPr id="8" name="Rubrik 1">
            <a:extLst>
              <a:ext uri="{FF2B5EF4-FFF2-40B4-BE49-F238E27FC236}">
                <a16:creationId xmlns:a16="http://schemas.microsoft.com/office/drawing/2014/main" id="{FC4DF9CB-4932-5DC8-6E07-A38FFC7ED616}"/>
              </a:ext>
            </a:extLst>
          </p:cNvPr>
          <p:cNvSpPr txBox="1">
            <a:spLocks noGrp="1"/>
          </p:cNvSpPr>
          <p:nvPr>
            <p:ph type="title"/>
          </p:nvPr>
        </p:nvSpPr>
        <p:spPr>
          <a:xfrm>
            <a:off x="1452615" y="962899"/>
            <a:ext cx="4176384" cy="2380832"/>
          </a:xfrm>
        </p:spPr>
        <p:txBody>
          <a:bodyPr bIns="0" anchor="b"/>
          <a:lstStyle/>
          <a:p>
            <a:pPr lvl="0"/>
            <a:r>
              <a:rPr lang="en-US" sz="3700"/>
              <a:t>Rekrytering och befordran</a:t>
            </a:r>
          </a:p>
        </p:txBody>
      </p:sp>
      <p:cxnSp>
        <p:nvCxnSpPr>
          <p:cNvPr id="9" name="Straight Connector 27">
            <a:extLst>
              <a:ext uri="{FF2B5EF4-FFF2-40B4-BE49-F238E27FC236}">
                <a16:creationId xmlns:a16="http://schemas.microsoft.com/office/drawing/2014/main" id="{3E0BF438-17EA-9B74-A3CA-BBB0B8691DC3}"/>
              </a:ext>
            </a:extLst>
          </p:cNvPr>
          <p:cNvCxnSpPr>
            <a:cxnSpLocks noMove="1" noResize="1"/>
          </p:cNvCxnSpPr>
          <p:nvPr/>
        </p:nvCxnSpPr>
        <p:spPr>
          <a:xfrm>
            <a:off x="1452615" y="3528541"/>
            <a:ext cx="4171484" cy="0"/>
          </a:xfrm>
          <a:prstGeom prst="straightConnector1">
            <a:avLst/>
          </a:prstGeom>
          <a:noFill/>
          <a:ln w="31747" cap="flat">
            <a:solidFill>
              <a:srgbClr val="B71E42"/>
            </a:solidFill>
            <a:prstDash val="solid"/>
            <a:miter/>
          </a:ln>
        </p:spPr>
      </p:cxnSp>
      <p:pic>
        <p:nvPicPr>
          <p:cNvPr id="10" name="Platshållare för innehåll 9">
            <a:extLst>
              <a:ext uri="{FF2B5EF4-FFF2-40B4-BE49-F238E27FC236}">
                <a16:creationId xmlns:a16="http://schemas.microsoft.com/office/drawing/2014/main" id="{306FA605-20A0-BA6A-51DE-F9F7DA84B00B}"/>
              </a:ext>
            </a:extLst>
          </p:cNvPr>
          <p:cNvPicPr>
            <a:picLocks noGrp="1" noChangeAspect="1"/>
          </p:cNvPicPr>
          <p:nvPr>
            <p:ph idx="1"/>
          </p:nvPr>
        </p:nvPicPr>
        <p:blipFill>
          <a:blip r:embed="rId4"/>
          <a:stretch>
            <a:fillRect/>
          </a:stretch>
        </p:blipFill>
        <p:spPr>
          <a:xfrm>
            <a:off x="5981538" y="358079"/>
            <a:ext cx="5842284" cy="5447922"/>
          </a:xfrm>
        </p:spPr>
      </p:pic>
      <p:pic>
        <p:nvPicPr>
          <p:cNvPr id="11" name="Picture 29">
            <a:extLst>
              <a:ext uri="{FF2B5EF4-FFF2-40B4-BE49-F238E27FC236}">
                <a16:creationId xmlns:a16="http://schemas.microsoft.com/office/drawing/2014/main" id="{930CCE89-E86B-B7E3-A0DF-233685C70F47}"/>
              </a:ext>
            </a:extLst>
          </p:cNvPr>
          <p:cNvPicPr>
            <a:picLocks noMove="1" noResize="1"/>
          </p:cNvPicPr>
          <p:nvPr/>
        </p:nvPicPr>
        <p:blipFill>
          <a:blip r:embed="rId3"/>
          <a:srcRect t="1538" b="-1538"/>
          <a:stretch>
            <a:fillRect/>
          </a:stretch>
        </p:blipFill>
        <p:spPr>
          <a:xfrm>
            <a:off x="0" y="6126480"/>
            <a:ext cx="12191996" cy="742950"/>
          </a:xfrm>
          <a:prstGeom prst="rect">
            <a:avLst/>
          </a:prstGeom>
          <a:noFill/>
          <a:ln cap="flat">
            <a:noFill/>
          </a:ln>
        </p:spPr>
      </p:pic>
      <p:cxnSp>
        <p:nvCxnSpPr>
          <p:cNvPr id="12" name="Straight Connector 31">
            <a:extLst>
              <a:ext uri="{FF2B5EF4-FFF2-40B4-BE49-F238E27FC236}">
                <a16:creationId xmlns:a16="http://schemas.microsoft.com/office/drawing/2014/main" id="{CFA781DD-EC76-8FE7-5468-CD0A5E2EB3C7}"/>
              </a:ext>
            </a:extLst>
          </p:cNvPr>
          <p:cNvCxnSpPr>
            <a:cxnSpLocks noMove="1" noResize="1"/>
          </p:cNvCxnSpPr>
          <p:nvPr/>
        </p:nvCxnSpPr>
        <p:spPr>
          <a:xfrm>
            <a:off x="0" y="6128409"/>
            <a:ext cx="12191996" cy="0"/>
          </a:xfrm>
          <a:prstGeom prst="straightConnector1">
            <a:avLst/>
          </a:prstGeom>
          <a:noFill/>
          <a:ln w="12701" cap="flat">
            <a:solidFill>
              <a:srgbClr val="000001">
                <a:alpha val="20000"/>
              </a:srgbClr>
            </a:solidFill>
            <a:prstDash val="solid"/>
            <a:miter/>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87CD0DE7-A391-39EC-0699-989119EBD6F3}"/>
              </a:ext>
            </a:extLst>
          </p:cNvPr>
          <p:cNvSpPr txBox="1">
            <a:spLocks noGrp="1"/>
          </p:cNvSpPr>
          <p:nvPr>
            <p:ph type="title"/>
          </p:nvPr>
        </p:nvSpPr>
        <p:spPr/>
        <p:txBody>
          <a:bodyPr/>
          <a:lstStyle/>
          <a:p>
            <a:pPr lvl="0"/>
            <a:r>
              <a:rPr lang="sv-SE"/>
              <a:t>Rekrytering och befordran</a:t>
            </a:r>
          </a:p>
        </p:txBody>
      </p:sp>
      <p:sp>
        <p:nvSpPr>
          <p:cNvPr id="3" name="Platshållare för innehåll 5">
            <a:extLst>
              <a:ext uri="{FF2B5EF4-FFF2-40B4-BE49-F238E27FC236}">
                <a16:creationId xmlns:a16="http://schemas.microsoft.com/office/drawing/2014/main" id="{3ACDD973-8D54-FC3B-3801-D9191E75120C}"/>
              </a:ext>
            </a:extLst>
          </p:cNvPr>
          <p:cNvSpPr txBox="1">
            <a:spLocks noGrp="1"/>
          </p:cNvSpPr>
          <p:nvPr>
            <p:ph idx="1"/>
          </p:nvPr>
        </p:nvSpPr>
        <p:spPr>
          <a:xfrm>
            <a:off x="838200" y="2057399"/>
            <a:ext cx="10515600" cy="4119563"/>
          </a:xfrm>
        </p:spPr>
        <p:txBody>
          <a:bodyPr>
            <a:normAutofit fontScale="92500" lnSpcReduction="10000"/>
          </a:bodyPr>
          <a:lstStyle/>
          <a:p>
            <a:pPr lvl="0"/>
            <a:r>
              <a:rPr lang="sv-SE" dirty="0"/>
              <a:t>Hur går rekrytering och befordran till hos oss? </a:t>
            </a:r>
          </a:p>
          <a:p>
            <a:pPr lvl="0"/>
            <a:r>
              <a:rPr lang="sv-SE" dirty="0"/>
              <a:t>Finns det några risker för diskriminering eller andra hinder för lika rättigheter och möjligheter under processens gång? </a:t>
            </a:r>
          </a:p>
          <a:p>
            <a:pPr lvl="0"/>
            <a:r>
              <a:rPr lang="sv-SE" dirty="0"/>
              <a:t>Är alla välkomna att söka jobb hos oss? </a:t>
            </a:r>
          </a:p>
          <a:p>
            <a:pPr lvl="0"/>
            <a:r>
              <a:rPr lang="sv-SE" dirty="0"/>
              <a:t>Hur utformas våra kravprofiler, och hur annonseras lediga tjänster? </a:t>
            </a:r>
          </a:p>
          <a:p>
            <a:pPr lvl="0"/>
            <a:r>
              <a:rPr lang="sv-SE" dirty="0"/>
              <a:t>Vilka kriterier använder vi när vi beslutar om vem som ska kallas till intervju? </a:t>
            </a:r>
          </a:p>
          <a:p>
            <a:pPr lvl="0"/>
            <a:r>
              <a:rPr lang="sv-SE" dirty="0"/>
              <a:t>Vilka meriter eller egenskaper premieras när det finns möjlighet till befordran?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C9D6CE-B5B0-71D5-16B9-D41987B17B30}"/>
              </a:ext>
            </a:extLst>
          </p:cNvPr>
          <p:cNvSpPr txBox="1">
            <a:spLocks noGrp="1"/>
          </p:cNvSpPr>
          <p:nvPr>
            <p:ph type="title"/>
          </p:nvPr>
        </p:nvSpPr>
        <p:spPr/>
        <p:txBody>
          <a:bodyPr/>
          <a:lstStyle/>
          <a:p>
            <a:pPr lvl="0"/>
            <a:r>
              <a:rPr lang="sv-SE"/>
              <a:t>Kompetensutveckling och utbildning </a:t>
            </a:r>
          </a:p>
        </p:txBody>
      </p:sp>
      <p:sp>
        <p:nvSpPr>
          <p:cNvPr id="3" name="Platshållare för innehåll 2">
            <a:extLst>
              <a:ext uri="{FF2B5EF4-FFF2-40B4-BE49-F238E27FC236}">
                <a16:creationId xmlns:a16="http://schemas.microsoft.com/office/drawing/2014/main" id="{DD1EB9EB-26F0-8C55-810C-7F3CA1DF9306}"/>
              </a:ext>
            </a:extLst>
          </p:cNvPr>
          <p:cNvSpPr txBox="1">
            <a:spLocks noGrp="1"/>
          </p:cNvSpPr>
          <p:nvPr>
            <p:ph idx="1"/>
          </p:nvPr>
        </p:nvSpPr>
        <p:spPr>
          <a:xfrm>
            <a:off x="838200" y="2089149"/>
            <a:ext cx="10515600" cy="4087813"/>
          </a:xfrm>
        </p:spPr>
        <p:txBody>
          <a:bodyPr/>
          <a:lstStyle/>
          <a:p>
            <a:pPr lvl="0"/>
            <a:r>
              <a:rPr lang="sv-SE" dirty="0"/>
              <a:t>Har vi formella eller informella riktlinjer för kompetensutveckling? </a:t>
            </a:r>
          </a:p>
          <a:p>
            <a:pPr lvl="0"/>
            <a:r>
              <a:rPr lang="sv-SE" dirty="0"/>
              <a:t>Hur tillämpas våra riktlinjer i praktiken? </a:t>
            </a:r>
          </a:p>
          <a:p>
            <a:pPr lvl="0"/>
            <a:r>
              <a:rPr lang="sv-SE" dirty="0"/>
              <a:t>Får alla likvärdig tillgång till utbildning eller kompetensutveckling? Om inte, finns det något samband med diskrimineringsgrunderna eller med föräldraledighet?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C7268EB4-DB76-585F-4E34-0F94F9823D2E}"/>
              </a:ext>
            </a:extLst>
          </p:cNvPr>
          <p:cNvSpPr>
            <a:spLocks noMove="1" noResize="1"/>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Picture 17">
            <a:extLst>
              <a:ext uri="{FF2B5EF4-FFF2-40B4-BE49-F238E27FC236}">
                <a16:creationId xmlns:a16="http://schemas.microsoft.com/office/drawing/2014/main" id="{D7B890BA-8986-9DAC-69C8-3532A4F291FF}"/>
              </a:ext>
            </a:extLst>
          </p:cNvPr>
          <p:cNvPicPr>
            <a:picLocks noMove="1" noResize="1"/>
          </p:cNvPicPr>
          <p:nvPr/>
        </p:nvPicPr>
        <p:blipFill>
          <a:blip r:embed="rId3"/>
          <a:srcRect t="1538" b="-1538"/>
          <a:stretch>
            <a:fillRect/>
          </a:stretch>
        </p:blipFill>
        <p:spPr>
          <a:xfrm>
            <a:off x="0" y="6126480"/>
            <a:ext cx="12191996" cy="742950"/>
          </a:xfrm>
          <a:prstGeom prst="rect">
            <a:avLst/>
          </a:prstGeom>
          <a:noFill/>
          <a:ln cap="flat">
            <a:noFill/>
          </a:ln>
        </p:spPr>
      </p:pic>
      <p:cxnSp>
        <p:nvCxnSpPr>
          <p:cNvPr id="4" name="Straight Connector 19">
            <a:extLst>
              <a:ext uri="{FF2B5EF4-FFF2-40B4-BE49-F238E27FC236}">
                <a16:creationId xmlns:a16="http://schemas.microsoft.com/office/drawing/2014/main" id="{58A111D5-4ECA-BD81-A8F3-D99600863E71}"/>
              </a:ext>
            </a:extLst>
          </p:cNvPr>
          <p:cNvCxnSpPr>
            <a:cxnSpLocks noMove="1" noResize="1"/>
          </p:cNvCxnSpPr>
          <p:nvPr/>
        </p:nvCxnSpPr>
        <p:spPr>
          <a:xfrm>
            <a:off x="0" y="6128409"/>
            <a:ext cx="12191996" cy="0"/>
          </a:xfrm>
          <a:prstGeom prst="straightConnector1">
            <a:avLst/>
          </a:prstGeom>
          <a:noFill/>
          <a:ln w="12701" cap="flat">
            <a:solidFill>
              <a:srgbClr val="000001">
                <a:alpha val="20000"/>
              </a:srgbClr>
            </a:solidFill>
            <a:prstDash val="solid"/>
            <a:miter/>
          </a:ln>
        </p:spPr>
      </p:cxnSp>
      <p:cxnSp>
        <p:nvCxnSpPr>
          <p:cNvPr id="5" name="Straight Connector 21">
            <a:extLst>
              <a:ext uri="{FF2B5EF4-FFF2-40B4-BE49-F238E27FC236}">
                <a16:creationId xmlns:a16="http://schemas.microsoft.com/office/drawing/2014/main" id="{4ED7E9C3-BCF1-D348-458A-62D738AA54EE}"/>
              </a:ext>
            </a:extLst>
          </p:cNvPr>
          <p:cNvCxnSpPr>
            <a:cxnSpLocks noMove="1" noResize="1"/>
          </p:cNvCxnSpPr>
          <p:nvPr/>
        </p:nvCxnSpPr>
        <p:spPr>
          <a:xfrm>
            <a:off x="2417783" y="3528541"/>
            <a:ext cx="8637066" cy="0"/>
          </a:xfrm>
          <a:prstGeom prst="straightConnector1">
            <a:avLst/>
          </a:prstGeom>
          <a:noFill/>
          <a:ln w="31747" cap="flat">
            <a:solidFill>
              <a:srgbClr val="B71E42"/>
            </a:solidFill>
            <a:prstDash val="solid"/>
            <a:miter/>
          </a:ln>
        </p:spPr>
      </p:cxnSp>
      <p:sp>
        <p:nvSpPr>
          <p:cNvPr id="6" name="Rectangle 23">
            <a:extLst>
              <a:ext uri="{FF2B5EF4-FFF2-40B4-BE49-F238E27FC236}">
                <a16:creationId xmlns:a16="http://schemas.microsoft.com/office/drawing/2014/main" id="{F8F7D95B-989C-C695-082E-3A0496C1C973}"/>
              </a:ext>
            </a:extLst>
          </p:cNvPr>
          <p:cNvSpPr>
            <a:spLocks noMove="1" noResize="1"/>
          </p:cNvSpPr>
          <p:nvPr/>
        </p:nvSpPr>
        <p:spPr>
          <a:xfrm>
            <a:off x="0" y="0"/>
            <a:ext cx="12191695" cy="6858000"/>
          </a:xfrm>
          <a:prstGeom prst="rect">
            <a:avLst/>
          </a:prstGeom>
          <a:gradFill>
            <a:gsLst>
              <a:gs pos="0">
                <a:srgbClr val="ECEAE7"/>
              </a:gs>
              <a:gs pos="100000">
                <a:srgbClr val="CAC6C1"/>
              </a:gs>
            </a:gsLst>
            <a:path path="circle">
              <a:fillToRect l="43001" r="56999" b="100000"/>
            </a:path>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ill Sans MT"/>
            </a:endParaRPr>
          </a:p>
        </p:txBody>
      </p:sp>
      <p:sp>
        <p:nvSpPr>
          <p:cNvPr id="7" name="Rectangle 25">
            <a:extLst>
              <a:ext uri="{FF2B5EF4-FFF2-40B4-BE49-F238E27FC236}">
                <a16:creationId xmlns:a16="http://schemas.microsoft.com/office/drawing/2014/main" id="{1DABF820-D19E-7C1C-3916-3397D5D7CF78}"/>
              </a:ext>
            </a:extLst>
          </p:cNvPr>
          <p:cNvSpPr>
            <a:spLocks noMove="1" noResize="1"/>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ill Sans MT"/>
            </a:endParaRPr>
          </a:p>
        </p:txBody>
      </p:sp>
      <p:sp>
        <p:nvSpPr>
          <p:cNvPr id="8" name="Rubrik 1">
            <a:extLst>
              <a:ext uri="{FF2B5EF4-FFF2-40B4-BE49-F238E27FC236}">
                <a16:creationId xmlns:a16="http://schemas.microsoft.com/office/drawing/2014/main" id="{9F9448D5-4A8C-3207-B5A6-DA52EACECE15}"/>
              </a:ext>
            </a:extLst>
          </p:cNvPr>
          <p:cNvSpPr txBox="1">
            <a:spLocks noGrp="1"/>
          </p:cNvSpPr>
          <p:nvPr>
            <p:ph type="title"/>
          </p:nvPr>
        </p:nvSpPr>
        <p:spPr>
          <a:xfrm>
            <a:off x="1452615" y="962899"/>
            <a:ext cx="4176384" cy="2380832"/>
          </a:xfrm>
        </p:spPr>
        <p:txBody>
          <a:bodyPr bIns="0" anchor="b"/>
          <a:lstStyle/>
          <a:p>
            <a:pPr lvl="0"/>
            <a:r>
              <a:rPr lang="sv-SE" sz="4000" dirty="0"/>
              <a:t>Förena arbete och föräldraskap </a:t>
            </a:r>
            <a:endParaRPr lang="en-US" sz="3700" dirty="0"/>
          </a:p>
        </p:txBody>
      </p:sp>
      <p:cxnSp>
        <p:nvCxnSpPr>
          <p:cNvPr id="9" name="Straight Connector 27">
            <a:extLst>
              <a:ext uri="{FF2B5EF4-FFF2-40B4-BE49-F238E27FC236}">
                <a16:creationId xmlns:a16="http://schemas.microsoft.com/office/drawing/2014/main" id="{50489FB4-7E0C-52F1-6168-A1BEA32403BF}"/>
              </a:ext>
            </a:extLst>
          </p:cNvPr>
          <p:cNvCxnSpPr>
            <a:cxnSpLocks noMove="1" noResize="1"/>
          </p:cNvCxnSpPr>
          <p:nvPr/>
        </p:nvCxnSpPr>
        <p:spPr>
          <a:xfrm>
            <a:off x="1452615" y="3528541"/>
            <a:ext cx="4171484" cy="0"/>
          </a:xfrm>
          <a:prstGeom prst="straightConnector1">
            <a:avLst/>
          </a:prstGeom>
          <a:noFill/>
          <a:ln w="31747" cap="flat">
            <a:solidFill>
              <a:srgbClr val="B71E42"/>
            </a:solidFill>
            <a:prstDash val="solid"/>
            <a:miter/>
          </a:ln>
        </p:spPr>
      </p:cxnSp>
      <p:pic>
        <p:nvPicPr>
          <p:cNvPr id="10" name="Platshållare för innehåll 9">
            <a:extLst>
              <a:ext uri="{FF2B5EF4-FFF2-40B4-BE49-F238E27FC236}">
                <a16:creationId xmlns:a16="http://schemas.microsoft.com/office/drawing/2014/main" id="{86F02B45-36C0-3E82-E7E0-E6C4CAFAA849}"/>
              </a:ext>
            </a:extLst>
          </p:cNvPr>
          <p:cNvPicPr>
            <a:picLocks noGrp="1" noChangeAspect="1"/>
          </p:cNvPicPr>
          <p:nvPr>
            <p:ph idx="1"/>
          </p:nvPr>
        </p:nvPicPr>
        <p:blipFill>
          <a:blip r:embed="rId4"/>
          <a:stretch>
            <a:fillRect/>
          </a:stretch>
        </p:blipFill>
        <p:spPr>
          <a:xfrm>
            <a:off x="6094411" y="823161"/>
            <a:ext cx="4960446" cy="4625611"/>
          </a:xfrm>
        </p:spPr>
      </p:pic>
      <p:pic>
        <p:nvPicPr>
          <p:cNvPr id="11" name="Picture 29">
            <a:extLst>
              <a:ext uri="{FF2B5EF4-FFF2-40B4-BE49-F238E27FC236}">
                <a16:creationId xmlns:a16="http://schemas.microsoft.com/office/drawing/2014/main" id="{FF35F3B6-1486-E10A-48E8-F93ADC784246}"/>
              </a:ext>
            </a:extLst>
          </p:cNvPr>
          <p:cNvPicPr>
            <a:picLocks noMove="1" noResize="1"/>
          </p:cNvPicPr>
          <p:nvPr/>
        </p:nvPicPr>
        <p:blipFill>
          <a:blip r:embed="rId3"/>
          <a:srcRect t="1538" b="-1538"/>
          <a:stretch>
            <a:fillRect/>
          </a:stretch>
        </p:blipFill>
        <p:spPr>
          <a:xfrm>
            <a:off x="0" y="6126480"/>
            <a:ext cx="12191996" cy="742950"/>
          </a:xfrm>
          <a:prstGeom prst="rect">
            <a:avLst/>
          </a:prstGeom>
          <a:noFill/>
          <a:ln cap="flat">
            <a:noFill/>
          </a:ln>
        </p:spPr>
      </p:pic>
      <p:cxnSp>
        <p:nvCxnSpPr>
          <p:cNvPr id="12" name="Straight Connector 31">
            <a:extLst>
              <a:ext uri="{FF2B5EF4-FFF2-40B4-BE49-F238E27FC236}">
                <a16:creationId xmlns:a16="http://schemas.microsoft.com/office/drawing/2014/main" id="{1F423B79-08D3-B054-99C8-1C0388BE7158}"/>
              </a:ext>
            </a:extLst>
          </p:cNvPr>
          <p:cNvCxnSpPr>
            <a:cxnSpLocks noMove="1" noResize="1"/>
          </p:cNvCxnSpPr>
          <p:nvPr/>
        </p:nvCxnSpPr>
        <p:spPr>
          <a:xfrm>
            <a:off x="0" y="6128409"/>
            <a:ext cx="12191996" cy="0"/>
          </a:xfrm>
          <a:prstGeom prst="straightConnector1">
            <a:avLst/>
          </a:prstGeom>
          <a:noFill/>
          <a:ln w="12701" cap="flat">
            <a:solidFill>
              <a:srgbClr val="000001">
                <a:alpha val="20000"/>
              </a:srgbClr>
            </a:solidFill>
            <a:prstDash val="solid"/>
            <a:miter/>
          </a:ln>
        </p:spPr>
      </p:cxnSp>
      <p:pic>
        <p:nvPicPr>
          <p:cNvPr id="13" name="Bildobjekt 4">
            <a:extLst>
              <a:ext uri="{FF2B5EF4-FFF2-40B4-BE49-F238E27FC236}">
                <a16:creationId xmlns:a16="http://schemas.microsoft.com/office/drawing/2014/main" id="{3FF3A250-920D-17EC-940D-869EAF93489F}"/>
              </a:ext>
            </a:extLst>
          </p:cNvPr>
          <p:cNvPicPr>
            <a:picLocks noChangeAspect="1"/>
          </p:cNvPicPr>
          <p:nvPr/>
        </p:nvPicPr>
        <p:blipFill>
          <a:blip r:embed="rId5"/>
          <a:stretch>
            <a:fillRect/>
          </a:stretch>
        </p:blipFill>
        <p:spPr>
          <a:xfrm>
            <a:off x="6094411" y="647002"/>
            <a:ext cx="5397931" cy="4977920"/>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AC627B20-B58D-179B-65D9-E5DFC275C21A}"/>
              </a:ext>
            </a:extLst>
          </p:cNvPr>
          <p:cNvSpPr txBox="1">
            <a:spLocks noGrp="1"/>
          </p:cNvSpPr>
          <p:nvPr>
            <p:ph type="title"/>
          </p:nvPr>
        </p:nvSpPr>
        <p:spPr/>
        <p:txBody>
          <a:bodyPr/>
          <a:lstStyle/>
          <a:p>
            <a:pPr lvl="0"/>
            <a:r>
              <a:rPr lang="sv-SE"/>
              <a:t>Möjlighet att förena arbete och föräldraskap</a:t>
            </a:r>
          </a:p>
        </p:txBody>
      </p:sp>
      <p:sp>
        <p:nvSpPr>
          <p:cNvPr id="3" name="Platshållare för innehåll 5">
            <a:extLst>
              <a:ext uri="{FF2B5EF4-FFF2-40B4-BE49-F238E27FC236}">
                <a16:creationId xmlns:a16="http://schemas.microsoft.com/office/drawing/2014/main" id="{B25B03CB-1462-4409-C8F8-A8DBC4C53609}"/>
              </a:ext>
            </a:extLst>
          </p:cNvPr>
          <p:cNvSpPr txBox="1">
            <a:spLocks noGrp="1"/>
          </p:cNvSpPr>
          <p:nvPr>
            <p:ph idx="1"/>
          </p:nvPr>
        </p:nvSpPr>
        <p:spPr>
          <a:xfrm>
            <a:off x="838200" y="2038349"/>
            <a:ext cx="10515600" cy="4138613"/>
          </a:xfrm>
        </p:spPr>
        <p:txBody>
          <a:bodyPr/>
          <a:lstStyle/>
          <a:p>
            <a:pPr lvl="0"/>
            <a:r>
              <a:rPr lang="sv-SE" dirty="0"/>
              <a:t>Hur upplever våra anställda att det fungerar att förena sitt arbete med föräldraskapet? </a:t>
            </a:r>
          </a:p>
          <a:p>
            <a:pPr lvl="0"/>
            <a:r>
              <a:rPr lang="sv-SE" dirty="0"/>
              <a:t>Vid vilka tider förlägger vi möten, konferenser, och andra arbetsplatsträffar? </a:t>
            </a:r>
          </a:p>
          <a:p>
            <a:pPr lvl="0"/>
            <a:r>
              <a:rPr lang="sv-SE" dirty="0"/>
              <a:t>Hur vanligt är det med övertid, och hur påverkar det möjligheten att ta ansvar för barn och familj? </a:t>
            </a:r>
          </a:p>
          <a:p>
            <a:pPr lvl="0"/>
            <a:r>
              <a:rPr lang="sv-SE" dirty="0"/>
              <a:t>Hur håller vi kontakten med föräldralediga?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D2B922-590D-AE76-5E92-ADC659E58CD2}"/>
              </a:ext>
            </a:extLst>
          </p:cNvPr>
          <p:cNvSpPr txBox="1">
            <a:spLocks noGrp="1"/>
          </p:cNvSpPr>
          <p:nvPr>
            <p:ph type="title"/>
          </p:nvPr>
        </p:nvSpPr>
        <p:spPr/>
        <p:txBody>
          <a:bodyPr/>
          <a:lstStyle/>
          <a:p>
            <a:pPr lvl="0"/>
            <a:r>
              <a:rPr lang="sv-SE"/>
              <a:t>En ständig pågående process</a:t>
            </a:r>
          </a:p>
        </p:txBody>
      </p:sp>
      <p:pic>
        <p:nvPicPr>
          <p:cNvPr id="3" name="Platshållare för innehåll 5" descr="En bild som visar text&#10;&#10;Automatiskt genererad beskrivning">
            <a:extLst>
              <a:ext uri="{FF2B5EF4-FFF2-40B4-BE49-F238E27FC236}">
                <a16:creationId xmlns:a16="http://schemas.microsoft.com/office/drawing/2014/main" id="{0641E933-806F-B284-DAA3-5DAD10638772}"/>
              </a:ext>
            </a:extLst>
          </p:cNvPr>
          <p:cNvPicPr>
            <a:picLocks noGrp="1" noChangeAspect="1"/>
          </p:cNvPicPr>
          <p:nvPr>
            <p:ph idx="1"/>
          </p:nvPr>
        </p:nvPicPr>
        <p:blipFill>
          <a:blip r:embed="rId2"/>
          <a:stretch>
            <a:fillRect/>
          </a:stretch>
        </p:blipFill>
        <p:spPr>
          <a:xfrm>
            <a:off x="4309109" y="2016123"/>
            <a:ext cx="3888101" cy="344963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3F4096-B693-A567-946D-34F93631A2BD}"/>
              </a:ext>
            </a:extLst>
          </p:cNvPr>
          <p:cNvSpPr>
            <a:spLocks noGrp="1"/>
          </p:cNvSpPr>
          <p:nvPr>
            <p:ph type="title"/>
          </p:nvPr>
        </p:nvSpPr>
        <p:spPr>
          <a:xfrm>
            <a:off x="838200" y="365125"/>
            <a:ext cx="10515600" cy="1325563"/>
          </a:xfrm>
        </p:spPr>
        <p:txBody>
          <a:bodyPr anchor="ctr">
            <a:normAutofit/>
          </a:bodyPr>
          <a:lstStyle/>
          <a:p>
            <a:r>
              <a:rPr lang="sv-SE" dirty="0"/>
              <a:t>Tips på sidor att läsa mer </a:t>
            </a:r>
          </a:p>
        </p:txBody>
      </p:sp>
      <p:graphicFrame>
        <p:nvGraphicFramePr>
          <p:cNvPr id="7" name="Platshållare för innehåll 2">
            <a:extLst>
              <a:ext uri="{FF2B5EF4-FFF2-40B4-BE49-F238E27FC236}">
                <a16:creationId xmlns:a16="http://schemas.microsoft.com/office/drawing/2014/main" id="{0B929AC8-F149-F3DA-00CA-DEE5327F8623}"/>
              </a:ext>
            </a:extLst>
          </p:cNvPr>
          <p:cNvGraphicFramePr>
            <a:graphicFrameLocks noGrp="1"/>
          </p:cNvGraphicFramePr>
          <p:nvPr>
            <p:ph idx="1"/>
            <p:extLst>
              <p:ext uri="{D42A27DB-BD31-4B8C-83A1-F6EECF244321}">
                <p14:modId xmlns:p14="http://schemas.microsoft.com/office/powerpoint/2010/main" val="3201531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72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2C1CD">
            <a:alpha val="70000"/>
          </a:srgbClr>
        </a:solidFill>
        <a:effectLst/>
      </p:bgPr>
    </p:bg>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C038CCA-3722-91C0-46AF-1E5551FD45CA}"/>
              </a:ext>
            </a:extLst>
          </p:cNvPr>
          <p:cNvSpPr>
            <a:spLocks noGrp="1"/>
          </p:cNvSpPr>
          <p:nvPr>
            <p:ph type="ctrTitle"/>
          </p:nvPr>
        </p:nvSpPr>
        <p:spPr/>
        <p:txBody>
          <a:bodyPr>
            <a:normAutofit fontScale="90000"/>
          </a:bodyPr>
          <a:lstStyle/>
          <a:p>
            <a:pPr lvl="0"/>
            <a:r>
              <a:rPr lang="sv-SE" sz="5400" dirty="0"/>
              <a:t>Olika former av diskriminering</a:t>
            </a:r>
            <a:br>
              <a:rPr lang="sv-SE" sz="5400" dirty="0"/>
            </a:br>
            <a:endParaRPr lang="sv-SE" dirty="0"/>
          </a:p>
        </p:txBody>
      </p:sp>
      <p:sp>
        <p:nvSpPr>
          <p:cNvPr id="9" name="Underrubrik 8">
            <a:extLst>
              <a:ext uri="{FF2B5EF4-FFF2-40B4-BE49-F238E27FC236}">
                <a16:creationId xmlns:a16="http://schemas.microsoft.com/office/drawing/2014/main" id="{9A852B83-5CB8-38F7-E2EE-92E246CFC39E}"/>
              </a:ext>
            </a:extLst>
          </p:cNvPr>
          <p:cNvSpPr>
            <a:spLocks noGrp="1"/>
          </p:cNvSpPr>
          <p:nvPr>
            <p:ph type="subTitle" idx="1"/>
          </p:nvPr>
        </p:nvSpPr>
        <p:spPr>
          <a:xfrm>
            <a:off x="666750" y="2670173"/>
            <a:ext cx="9144000" cy="2992690"/>
          </a:xfrm>
        </p:spPr>
        <p:txBody>
          <a:bodyPr>
            <a:normAutofit fontScale="92500" lnSpcReduction="20000"/>
          </a:bodyPr>
          <a:lstStyle/>
          <a:p>
            <a:pPr marL="457200" indent="-457200">
              <a:buFont typeface="Arial" panose="020B0604020202020204" pitchFamily="34" charset="0"/>
              <a:buChar char="•"/>
            </a:pPr>
            <a:r>
              <a:rPr lang="sv-SE" sz="3800" dirty="0"/>
              <a:t>direkt diskriminering</a:t>
            </a:r>
          </a:p>
          <a:p>
            <a:pPr marL="457200" indent="-457200">
              <a:buFont typeface="Arial" panose="020B0604020202020204" pitchFamily="34" charset="0"/>
              <a:buChar char="•"/>
            </a:pPr>
            <a:r>
              <a:rPr lang="sv-SE" sz="3800" dirty="0"/>
              <a:t>indirekt diskriminering</a:t>
            </a:r>
          </a:p>
          <a:p>
            <a:pPr marL="457200" indent="-457200">
              <a:buFont typeface="Arial" panose="020B0604020202020204" pitchFamily="34" charset="0"/>
              <a:buChar char="•"/>
            </a:pPr>
            <a:r>
              <a:rPr lang="sv-SE" sz="3800" dirty="0"/>
              <a:t>bristande tillgänglighet</a:t>
            </a:r>
          </a:p>
          <a:p>
            <a:pPr marL="457200" indent="-457200">
              <a:buFont typeface="Arial" panose="020B0604020202020204" pitchFamily="34" charset="0"/>
              <a:buChar char="•"/>
            </a:pPr>
            <a:r>
              <a:rPr lang="sv-SE" sz="3800" dirty="0"/>
              <a:t>Trakasserier</a:t>
            </a:r>
          </a:p>
          <a:p>
            <a:pPr marL="457200" indent="-457200">
              <a:buFont typeface="Arial" panose="020B0604020202020204" pitchFamily="34" charset="0"/>
              <a:buChar char="•"/>
            </a:pPr>
            <a:r>
              <a:rPr lang="sv-SE" sz="3800" dirty="0"/>
              <a:t>sexuella trakasserier </a:t>
            </a:r>
          </a:p>
          <a:p>
            <a:pPr marL="457200" indent="-457200">
              <a:buFont typeface="Arial" panose="020B0604020202020204" pitchFamily="34" charset="0"/>
              <a:buChar char="•"/>
            </a:pPr>
            <a:r>
              <a:rPr lang="sv-SE" sz="3800" dirty="0"/>
              <a:t>instruktioner att diskriminera </a:t>
            </a:r>
          </a:p>
        </p:txBody>
      </p:sp>
    </p:spTree>
    <p:extLst>
      <p:ext uri="{BB962C8B-B14F-4D97-AF65-F5344CB8AC3E}">
        <p14:creationId xmlns:p14="http://schemas.microsoft.com/office/powerpoint/2010/main" val="321702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003318-E501-A016-6E32-A1124C725443}"/>
              </a:ext>
            </a:extLst>
          </p:cNvPr>
          <p:cNvSpPr>
            <a:spLocks noGrp="1"/>
          </p:cNvSpPr>
          <p:nvPr>
            <p:ph type="title"/>
          </p:nvPr>
        </p:nvSpPr>
        <p:spPr/>
        <p:txBody>
          <a:bodyPr/>
          <a:lstStyle/>
          <a:p>
            <a:r>
              <a:rPr lang="sv-SE" dirty="0"/>
              <a:t>Vilka områden omfattas?</a:t>
            </a:r>
          </a:p>
        </p:txBody>
      </p:sp>
      <p:sp>
        <p:nvSpPr>
          <p:cNvPr id="3" name="textruta 2">
            <a:extLst>
              <a:ext uri="{FF2B5EF4-FFF2-40B4-BE49-F238E27FC236}">
                <a16:creationId xmlns:a16="http://schemas.microsoft.com/office/drawing/2014/main" id="{CBAD5723-1766-8875-D430-9C56CDDC4C7E}"/>
              </a:ext>
            </a:extLst>
          </p:cNvPr>
          <p:cNvSpPr txBox="1"/>
          <p:nvPr/>
        </p:nvSpPr>
        <p:spPr>
          <a:xfrm>
            <a:off x="1263721" y="1890445"/>
            <a:ext cx="7304926" cy="3154710"/>
          </a:xfrm>
          <a:prstGeom prst="rect">
            <a:avLst/>
          </a:prstGeom>
          <a:noFill/>
        </p:spPr>
        <p:txBody>
          <a:bodyPr wrap="square" rtlCol="0">
            <a:spAutoFit/>
          </a:bodyPr>
          <a:lstStyle/>
          <a:p>
            <a:pPr marL="457200" indent="-457200">
              <a:buFont typeface="Arial" panose="020B0604020202020204" pitchFamily="34" charset="0"/>
              <a:buChar char="•"/>
            </a:pPr>
            <a:r>
              <a:rPr lang="sv-SE" sz="3500" b="0" i="0" dirty="0">
                <a:solidFill>
                  <a:schemeClr val="accent1">
                    <a:lumMod val="50000"/>
                  </a:schemeClr>
                </a:solidFill>
                <a:effectLst/>
                <a:latin typeface="Rockwell" panose="02060603020205020403" pitchFamily="18" charset="0"/>
              </a:rPr>
              <a:t>Arbetsliv</a:t>
            </a:r>
          </a:p>
          <a:p>
            <a:pPr marL="457200" indent="-457200">
              <a:buFont typeface="Arial" panose="020B0604020202020204" pitchFamily="34" charset="0"/>
              <a:buChar char="•"/>
            </a:pPr>
            <a:r>
              <a:rPr lang="sv-SE" sz="3500" b="0" i="0" dirty="0">
                <a:solidFill>
                  <a:schemeClr val="accent1">
                    <a:lumMod val="50000"/>
                  </a:schemeClr>
                </a:solidFill>
                <a:effectLst/>
                <a:latin typeface="Rockwell" panose="02060603020205020403" pitchFamily="18" charset="0"/>
              </a:rPr>
              <a:t>Utbildning</a:t>
            </a:r>
          </a:p>
          <a:p>
            <a:pPr marL="457200" indent="-457200">
              <a:buFont typeface="Arial" panose="020B0604020202020204" pitchFamily="34" charset="0"/>
              <a:buChar char="•"/>
            </a:pPr>
            <a:r>
              <a:rPr lang="sv-SE" sz="3500" b="0" i="0" dirty="0">
                <a:solidFill>
                  <a:schemeClr val="accent1">
                    <a:lumMod val="50000"/>
                  </a:schemeClr>
                </a:solidFill>
                <a:effectLst/>
                <a:latin typeface="Rockwell" panose="02060603020205020403" pitchFamily="18" charset="0"/>
              </a:rPr>
              <a:t>varor, tjänster (</a:t>
            </a:r>
            <a:r>
              <a:rPr lang="sv-SE" sz="2400" b="0" i="0" dirty="0">
                <a:solidFill>
                  <a:schemeClr val="accent1">
                    <a:lumMod val="50000"/>
                  </a:schemeClr>
                </a:solidFill>
                <a:effectLst/>
                <a:latin typeface="Rockwell" panose="02060603020205020403" pitchFamily="18" charset="0"/>
              </a:rPr>
              <a:t>anordnar en allmän sammankomst eller en offentlig tillställning)</a:t>
            </a:r>
            <a:endParaRPr lang="sv-SE" sz="3500" b="0" i="0" dirty="0">
              <a:solidFill>
                <a:schemeClr val="accent1">
                  <a:lumMod val="50000"/>
                </a:schemeClr>
              </a:solidFill>
              <a:effectLst/>
              <a:latin typeface="Rockwell" panose="02060603020205020403" pitchFamily="18" charset="0"/>
            </a:endParaRPr>
          </a:p>
          <a:p>
            <a:pPr marL="457200" indent="-457200">
              <a:buFont typeface="Arial" panose="020B0604020202020204" pitchFamily="34" charset="0"/>
              <a:buChar char="•"/>
            </a:pPr>
            <a:r>
              <a:rPr lang="sv-SE" sz="3500" b="0" i="0" dirty="0">
                <a:solidFill>
                  <a:schemeClr val="accent1">
                    <a:lumMod val="50000"/>
                  </a:schemeClr>
                </a:solidFill>
                <a:effectLst/>
                <a:latin typeface="Rockwell" panose="02060603020205020403" pitchFamily="18" charset="0"/>
              </a:rPr>
              <a:t>bostäder och flera andra samhällsområden</a:t>
            </a:r>
            <a:endParaRPr lang="sv-SE" sz="3500" dirty="0">
              <a:solidFill>
                <a:schemeClr val="accent1">
                  <a:lumMod val="50000"/>
                </a:schemeClr>
              </a:solidFill>
              <a:latin typeface="Rockwell" panose="02060603020205020403" pitchFamily="18" charset="0"/>
            </a:endParaRPr>
          </a:p>
        </p:txBody>
      </p:sp>
    </p:spTree>
    <p:extLst>
      <p:ext uri="{BB962C8B-B14F-4D97-AF65-F5344CB8AC3E}">
        <p14:creationId xmlns:p14="http://schemas.microsoft.com/office/powerpoint/2010/main" val="409107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408851-DCD5-996C-EC43-2312BC11FF95}"/>
              </a:ext>
            </a:extLst>
          </p:cNvPr>
          <p:cNvSpPr txBox="1">
            <a:spLocks noGrp="1"/>
          </p:cNvSpPr>
          <p:nvPr>
            <p:ph type="title"/>
          </p:nvPr>
        </p:nvSpPr>
        <p:spPr/>
        <p:txBody>
          <a:bodyPr/>
          <a:lstStyle/>
          <a:p>
            <a:pPr lvl="0"/>
            <a:r>
              <a:rPr lang="sv-SE" dirty="0"/>
              <a:t>Diskrimineringsgrunder</a:t>
            </a:r>
          </a:p>
        </p:txBody>
      </p:sp>
      <p:sp>
        <p:nvSpPr>
          <p:cNvPr id="3" name="Platshållare för innehåll 2">
            <a:extLst>
              <a:ext uri="{FF2B5EF4-FFF2-40B4-BE49-F238E27FC236}">
                <a16:creationId xmlns:a16="http://schemas.microsoft.com/office/drawing/2014/main" id="{B070A08E-485B-4C06-70BD-DD0FA397C45D}"/>
              </a:ext>
            </a:extLst>
          </p:cNvPr>
          <p:cNvSpPr txBox="1">
            <a:spLocks noGrp="1"/>
          </p:cNvSpPr>
          <p:nvPr>
            <p:ph idx="1"/>
          </p:nvPr>
        </p:nvSpPr>
        <p:spPr>
          <a:xfrm>
            <a:off x="838200" y="2855495"/>
            <a:ext cx="10515600" cy="3321468"/>
          </a:xfrm>
        </p:spPr>
        <p:txBody>
          <a:bodyPr>
            <a:normAutofit/>
          </a:bodyPr>
          <a:lstStyle/>
          <a:p>
            <a:pPr marL="0" lvl="0" indent="0">
              <a:buNone/>
            </a:pPr>
            <a:r>
              <a:rPr lang="sv-SE" sz="3200" dirty="0"/>
              <a:t>Någon missgynnas eller kränks utifrån de sju diskrimineringsgrunderna:</a:t>
            </a:r>
            <a:endParaRPr lang="sv-SE" dirty="0"/>
          </a:p>
          <a:p>
            <a:pPr marL="0" lvl="0" indent="0">
              <a:buNone/>
            </a:pPr>
            <a:r>
              <a:rPr lang="sv-SE" b="1" i="1" dirty="0"/>
              <a:t>kön</a:t>
            </a:r>
            <a:r>
              <a:rPr lang="sv-SE" b="1" dirty="0"/>
              <a:t>, könsidentitet</a:t>
            </a:r>
            <a:r>
              <a:rPr lang="sv-SE" dirty="0"/>
              <a:t> eller </a:t>
            </a:r>
            <a:r>
              <a:rPr lang="sv-SE" b="1" dirty="0"/>
              <a:t>könsuttryck</a:t>
            </a:r>
            <a:r>
              <a:rPr lang="sv-SE" dirty="0"/>
              <a:t>, </a:t>
            </a:r>
            <a:r>
              <a:rPr lang="sv-SE" b="1" dirty="0"/>
              <a:t>etnisk tillhörighet</a:t>
            </a:r>
            <a:r>
              <a:rPr lang="sv-SE" dirty="0"/>
              <a:t>,</a:t>
            </a:r>
            <a:r>
              <a:rPr lang="sv-SE" b="1" dirty="0"/>
              <a:t> religion </a:t>
            </a:r>
            <a:r>
              <a:rPr lang="sv-SE" dirty="0"/>
              <a:t>eller </a:t>
            </a:r>
            <a:r>
              <a:rPr lang="sv-SE" b="1" dirty="0"/>
              <a:t>annan trosuppfattning</a:t>
            </a:r>
            <a:r>
              <a:rPr lang="sv-SE" dirty="0"/>
              <a:t>, </a:t>
            </a:r>
            <a:r>
              <a:rPr lang="sv-SE" b="1" dirty="0"/>
              <a:t>funktionsnedsättning</a:t>
            </a:r>
            <a:r>
              <a:rPr lang="sv-SE" dirty="0"/>
              <a:t>, </a:t>
            </a:r>
            <a:r>
              <a:rPr lang="sv-SE" b="1" dirty="0"/>
              <a:t>sexuell läggning </a:t>
            </a:r>
            <a:r>
              <a:rPr lang="sv-SE" dirty="0"/>
              <a:t>och </a:t>
            </a:r>
            <a:r>
              <a:rPr lang="sv-SE" b="1" dirty="0"/>
              <a:t>ålder</a:t>
            </a:r>
          </a:p>
          <a:p>
            <a:pPr marL="0" lvl="0" indent="0">
              <a:buNone/>
            </a:pPr>
            <a:endParaRPr lang="sv-S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B014C7-BFE3-320F-285B-FECC437FF1DE}"/>
              </a:ext>
            </a:extLst>
          </p:cNvPr>
          <p:cNvSpPr>
            <a:spLocks noGrp="1"/>
          </p:cNvSpPr>
          <p:nvPr>
            <p:ph type="title"/>
          </p:nvPr>
        </p:nvSpPr>
        <p:spPr/>
        <p:txBody>
          <a:bodyPr/>
          <a:lstStyle/>
          <a:p>
            <a:r>
              <a:rPr lang="sv-SE" dirty="0"/>
              <a:t>Direkt diskriminering</a:t>
            </a:r>
          </a:p>
        </p:txBody>
      </p:sp>
      <p:sp>
        <p:nvSpPr>
          <p:cNvPr id="3" name="Platshållare för innehåll 2">
            <a:extLst>
              <a:ext uri="{FF2B5EF4-FFF2-40B4-BE49-F238E27FC236}">
                <a16:creationId xmlns:a16="http://schemas.microsoft.com/office/drawing/2014/main" id="{86D7B6A0-DB10-2535-45AB-5A01717FCF36}"/>
              </a:ext>
            </a:extLst>
          </p:cNvPr>
          <p:cNvSpPr>
            <a:spLocks noGrp="1"/>
          </p:cNvSpPr>
          <p:nvPr>
            <p:ph idx="1"/>
          </p:nvPr>
        </p:nvSpPr>
        <p:spPr>
          <a:xfrm>
            <a:off x="838200" y="2019299"/>
            <a:ext cx="10515600" cy="4157663"/>
          </a:xfrm>
        </p:spPr>
        <p:txBody>
          <a:bodyPr/>
          <a:lstStyle/>
          <a:p>
            <a:pPr marL="0" indent="0">
              <a:buNone/>
            </a:pPr>
            <a:r>
              <a:rPr lang="sv-SE" dirty="0">
                <a:solidFill>
                  <a:schemeClr val="accent1">
                    <a:lumMod val="50000"/>
                  </a:schemeClr>
                </a:solidFill>
                <a:latin typeface="Frutiger LT Std 47 Light Cn" panose="020B0706030504020204"/>
              </a:rPr>
              <a:t>A</a:t>
            </a:r>
            <a:r>
              <a:rPr lang="sv-SE" b="0" i="0" dirty="0">
                <a:solidFill>
                  <a:schemeClr val="accent1">
                    <a:lumMod val="50000"/>
                  </a:schemeClr>
                </a:solidFill>
                <a:effectLst/>
                <a:latin typeface="Frutiger LT Std 47 Light Cn" panose="020B0706030504020204"/>
              </a:rPr>
              <a:t>tt någon missgynnas genom att behandlas sämre än någon annan behandlas, har behandlats eller skulle ha behandlats i en jämförbar situation</a:t>
            </a:r>
            <a:r>
              <a:rPr lang="sv-SE" dirty="0">
                <a:solidFill>
                  <a:schemeClr val="accent1">
                    <a:lumMod val="50000"/>
                  </a:schemeClr>
                </a:solidFill>
                <a:latin typeface="Frutiger LT Std 47 Light Cn" panose="020B0706030504020204"/>
              </a:rPr>
              <a:t>.</a:t>
            </a:r>
          </a:p>
        </p:txBody>
      </p:sp>
    </p:spTree>
    <p:extLst>
      <p:ext uri="{BB962C8B-B14F-4D97-AF65-F5344CB8AC3E}">
        <p14:creationId xmlns:p14="http://schemas.microsoft.com/office/powerpoint/2010/main" val="2773178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8AFEE4-3DCD-E007-BA6E-128642B57E14}"/>
              </a:ext>
            </a:extLst>
          </p:cNvPr>
          <p:cNvSpPr>
            <a:spLocks noGrp="1"/>
          </p:cNvSpPr>
          <p:nvPr>
            <p:ph type="title"/>
          </p:nvPr>
        </p:nvSpPr>
        <p:spPr/>
        <p:txBody>
          <a:bodyPr/>
          <a:lstStyle/>
          <a:p>
            <a:r>
              <a:rPr lang="sv-SE" dirty="0"/>
              <a:t>Indirekt diskriminering</a:t>
            </a:r>
          </a:p>
        </p:txBody>
      </p:sp>
      <p:sp>
        <p:nvSpPr>
          <p:cNvPr id="3" name="Platshållare för innehåll 2">
            <a:extLst>
              <a:ext uri="{FF2B5EF4-FFF2-40B4-BE49-F238E27FC236}">
                <a16:creationId xmlns:a16="http://schemas.microsoft.com/office/drawing/2014/main" id="{10CBA333-3511-7BBF-B608-85ECE820B15A}"/>
              </a:ext>
            </a:extLst>
          </p:cNvPr>
          <p:cNvSpPr>
            <a:spLocks noGrp="1"/>
          </p:cNvSpPr>
          <p:nvPr>
            <p:ph idx="1"/>
          </p:nvPr>
        </p:nvSpPr>
        <p:spPr>
          <a:xfrm>
            <a:off x="838200" y="2019300"/>
            <a:ext cx="10515600" cy="4157663"/>
          </a:xfrm>
        </p:spPr>
        <p:txBody>
          <a:bodyPr>
            <a:normAutofit/>
          </a:bodyPr>
          <a:lstStyle/>
          <a:p>
            <a:pPr marL="0" indent="0">
              <a:buNone/>
            </a:pPr>
            <a:r>
              <a:rPr lang="sv-SE" b="0" i="0" dirty="0">
                <a:solidFill>
                  <a:schemeClr val="accent1">
                    <a:lumMod val="50000"/>
                  </a:schemeClr>
                </a:solidFill>
                <a:effectLst/>
                <a:latin typeface="Frutiger LT Std 47 Light Cn" panose="020B0706030504020204"/>
              </a:rPr>
              <a:t>Att någon missgynnas genom tillämpning av en bestämmelse, ett kriterium eller ett förfaringssätt som framstår som neutralt men som kan komma att särskilt missgynna personer med visst kön, viss könsöverskridande identitet eller uttryck, viss etnisk tillhörighet, viss religion eller annan trosuppfattning, viss funktionsnedsättning, viss sexuell läggning eller viss ålder.</a:t>
            </a:r>
            <a:endParaRPr lang="sv-SE" dirty="0">
              <a:solidFill>
                <a:schemeClr val="accent1">
                  <a:lumMod val="50000"/>
                </a:schemeClr>
              </a:solidFill>
              <a:latin typeface="Frutiger LT Std 47 Light Cn" panose="020B0706030504020204"/>
            </a:endParaRPr>
          </a:p>
        </p:txBody>
      </p:sp>
    </p:spTree>
    <p:extLst>
      <p:ext uri="{BB962C8B-B14F-4D97-AF65-F5344CB8AC3E}">
        <p14:creationId xmlns:p14="http://schemas.microsoft.com/office/powerpoint/2010/main" val="304182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F52AF7-C93E-F9CC-40EC-E1F9191CEEF9}"/>
              </a:ext>
            </a:extLst>
          </p:cNvPr>
          <p:cNvSpPr>
            <a:spLocks noGrp="1"/>
          </p:cNvSpPr>
          <p:nvPr>
            <p:ph type="title"/>
          </p:nvPr>
        </p:nvSpPr>
        <p:spPr/>
        <p:txBody>
          <a:bodyPr/>
          <a:lstStyle/>
          <a:p>
            <a:r>
              <a:rPr lang="sv-SE" dirty="0"/>
              <a:t>Bristande tillgänglighet</a:t>
            </a:r>
          </a:p>
        </p:txBody>
      </p:sp>
      <p:sp>
        <p:nvSpPr>
          <p:cNvPr id="3" name="Platshållare för innehåll 2">
            <a:extLst>
              <a:ext uri="{FF2B5EF4-FFF2-40B4-BE49-F238E27FC236}">
                <a16:creationId xmlns:a16="http://schemas.microsoft.com/office/drawing/2014/main" id="{79058345-105D-AF7E-08A3-E32AE9C712D3}"/>
              </a:ext>
            </a:extLst>
          </p:cNvPr>
          <p:cNvSpPr>
            <a:spLocks noGrp="1"/>
          </p:cNvSpPr>
          <p:nvPr>
            <p:ph idx="1"/>
          </p:nvPr>
        </p:nvSpPr>
        <p:spPr>
          <a:xfrm>
            <a:off x="838200" y="2057399"/>
            <a:ext cx="10515600" cy="4119563"/>
          </a:xfrm>
        </p:spPr>
        <p:txBody>
          <a:bodyPr>
            <a:normAutofit/>
          </a:bodyPr>
          <a:lstStyle/>
          <a:p>
            <a:pPr marL="0" indent="0">
              <a:buNone/>
            </a:pPr>
            <a:r>
              <a:rPr lang="sv-SE" dirty="0">
                <a:solidFill>
                  <a:schemeClr val="accent1">
                    <a:lumMod val="50000"/>
                  </a:schemeClr>
                </a:solidFill>
                <a:latin typeface="Frutiger LT Std 47 Light Cn" panose="020B0706030504020204"/>
              </a:rPr>
              <a:t>A</a:t>
            </a:r>
            <a:r>
              <a:rPr lang="sv-SE" b="0" i="0" dirty="0">
                <a:solidFill>
                  <a:schemeClr val="accent1">
                    <a:lumMod val="50000"/>
                  </a:schemeClr>
                </a:solidFill>
                <a:effectLst/>
                <a:latin typeface="Frutiger LT Std 47 Light Cn" panose="020B0706030504020204"/>
              </a:rPr>
              <a:t>tt en person med en funktionsnedsättning missgynnas genom att sådana åtgärder för tillgänglighet inte har vidtagits för att den personen ska komma i en jämförbar situation med personer utan denna funktionsnedsättning som är skäliga utifrån krav på tillgänglighet i lag och annan författning, och med hänsyn till</a:t>
            </a:r>
            <a:br>
              <a:rPr lang="sv-SE" dirty="0">
                <a:solidFill>
                  <a:schemeClr val="accent1">
                    <a:lumMod val="50000"/>
                  </a:schemeClr>
                </a:solidFill>
                <a:latin typeface="Frutiger LT Std 47 Light Cn" panose="020B0706030504020204"/>
              </a:rPr>
            </a:br>
            <a:r>
              <a:rPr lang="sv-SE" b="0" i="0" dirty="0">
                <a:solidFill>
                  <a:schemeClr val="accent1">
                    <a:lumMod val="50000"/>
                  </a:schemeClr>
                </a:solidFill>
                <a:effectLst/>
                <a:latin typeface="Frutiger LT Std 47 Light Cn" panose="020B0706030504020204"/>
              </a:rPr>
              <a:t>   - de ekonomiska och praktiska förutsättningarna,</a:t>
            </a:r>
            <a:br>
              <a:rPr lang="sv-SE" dirty="0">
                <a:solidFill>
                  <a:schemeClr val="accent1">
                    <a:lumMod val="50000"/>
                  </a:schemeClr>
                </a:solidFill>
                <a:latin typeface="Frutiger LT Std 47 Light Cn" panose="020B0706030504020204"/>
              </a:rPr>
            </a:br>
            <a:r>
              <a:rPr lang="sv-SE" b="0" i="0" dirty="0">
                <a:solidFill>
                  <a:schemeClr val="accent1">
                    <a:lumMod val="50000"/>
                  </a:schemeClr>
                </a:solidFill>
                <a:effectLst/>
                <a:latin typeface="Frutiger LT Std 47 Light Cn" panose="020B0706030504020204"/>
              </a:rPr>
              <a:t>   - varaktigheten och omfattningen av förhållandet eller kontakten mellan verksamhetsutövaren och den enskilde, samt</a:t>
            </a:r>
            <a:br>
              <a:rPr lang="sv-SE" dirty="0">
                <a:solidFill>
                  <a:schemeClr val="accent1">
                    <a:lumMod val="50000"/>
                  </a:schemeClr>
                </a:solidFill>
                <a:latin typeface="Frutiger LT Std 47 Light Cn" panose="020B0706030504020204"/>
              </a:rPr>
            </a:br>
            <a:r>
              <a:rPr lang="sv-SE" b="0" i="0" dirty="0">
                <a:solidFill>
                  <a:schemeClr val="accent1">
                    <a:lumMod val="50000"/>
                  </a:schemeClr>
                </a:solidFill>
                <a:effectLst/>
                <a:latin typeface="Frutiger LT Std 47 Light Cn" panose="020B0706030504020204"/>
              </a:rPr>
              <a:t>   - andra omständigheter av betydelse.</a:t>
            </a:r>
            <a:endParaRPr lang="sv-SE" dirty="0">
              <a:solidFill>
                <a:schemeClr val="accent1">
                  <a:lumMod val="50000"/>
                </a:schemeClr>
              </a:solidFill>
              <a:latin typeface="Frutiger LT Std 47 Light Cn" panose="020B0706030504020204"/>
            </a:endParaRPr>
          </a:p>
        </p:txBody>
      </p:sp>
    </p:spTree>
    <p:extLst>
      <p:ext uri="{BB962C8B-B14F-4D97-AF65-F5344CB8AC3E}">
        <p14:creationId xmlns:p14="http://schemas.microsoft.com/office/powerpoint/2010/main" val="22871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FBADD0-FA25-69AF-2CEA-3DC03A6FC2D3}"/>
              </a:ext>
            </a:extLst>
          </p:cNvPr>
          <p:cNvSpPr>
            <a:spLocks noGrp="1"/>
          </p:cNvSpPr>
          <p:nvPr>
            <p:ph type="title"/>
          </p:nvPr>
        </p:nvSpPr>
        <p:spPr/>
        <p:txBody>
          <a:bodyPr/>
          <a:lstStyle/>
          <a:p>
            <a:r>
              <a:rPr lang="sv-SE" dirty="0"/>
              <a:t>Trakasserier</a:t>
            </a:r>
          </a:p>
        </p:txBody>
      </p:sp>
      <p:sp>
        <p:nvSpPr>
          <p:cNvPr id="3" name="Platshållare för innehåll 2">
            <a:extLst>
              <a:ext uri="{FF2B5EF4-FFF2-40B4-BE49-F238E27FC236}">
                <a16:creationId xmlns:a16="http://schemas.microsoft.com/office/drawing/2014/main" id="{A4C40F82-176D-46AB-B528-0FED9D1038AC}"/>
              </a:ext>
            </a:extLst>
          </p:cNvPr>
          <p:cNvSpPr>
            <a:spLocks noGrp="1"/>
          </p:cNvSpPr>
          <p:nvPr>
            <p:ph idx="1"/>
          </p:nvPr>
        </p:nvSpPr>
        <p:spPr>
          <a:xfrm>
            <a:off x="838200" y="1987549"/>
            <a:ext cx="10515600" cy="4189413"/>
          </a:xfrm>
        </p:spPr>
        <p:txBody>
          <a:bodyPr/>
          <a:lstStyle/>
          <a:p>
            <a:pPr marL="0" indent="0">
              <a:buNone/>
            </a:pPr>
            <a:r>
              <a:rPr lang="sv-SE" dirty="0">
                <a:solidFill>
                  <a:schemeClr val="accent1">
                    <a:lumMod val="50000"/>
                  </a:schemeClr>
                </a:solidFill>
                <a:latin typeface="Frutiger LT Std 47 Light Cn" panose="020B0706030504020204"/>
              </a:rPr>
              <a:t>E</a:t>
            </a:r>
            <a:r>
              <a:rPr lang="sv-SE" b="0" i="0" dirty="0">
                <a:solidFill>
                  <a:schemeClr val="accent1">
                    <a:lumMod val="50000"/>
                  </a:schemeClr>
                </a:solidFill>
                <a:effectLst/>
                <a:latin typeface="Frutiger LT Std 47 Light Cn" panose="020B0706030504020204"/>
              </a:rPr>
              <a:t>tt uppträdande som kränker någons värdighet och som har samband med någon av diskrimineringsgrunderna kön, könsöverskridande identitet eller uttryck, etnisk tillhörighet, religion eller annan trosuppfattning, funktionsnedsättning, sexuell läggning eller ålder.</a:t>
            </a:r>
          </a:p>
          <a:p>
            <a:endParaRPr lang="sv-SE" dirty="0"/>
          </a:p>
        </p:txBody>
      </p:sp>
    </p:spTree>
    <p:extLst>
      <p:ext uri="{BB962C8B-B14F-4D97-AF65-F5344CB8AC3E}">
        <p14:creationId xmlns:p14="http://schemas.microsoft.com/office/powerpoint/2010/main" val="601958682"/>
      </p:ext>
    </p:extLst>
  </p:cSld>
  <p:clrMapOvr>
    <a:masterClrMapping/>
  </p:clrMapOvr>
</p:sld>
</file>

<file path=ppt/theme/theme1.xml><?xml version="1.0" encoding="utf-8"?>
<a:theme xmlns:a="http://schemas.openxmlformats.org/drawingml/2006/main" name="Blå bakgrund med logga och grafi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FK-Powerpointmall-2023" id="{50237435-C609-439C-A8DA-E74388C4E2FA}" vid="{EBB524D6-1152-4008-A3A6-1F14B8A72F20}"/>
    </a:ext>
  </a:extLst>
</a:theme>
</file>

<file path=ppt/theme/theme2.xml><?xml version="1.0" encoding="utf-8"?>
<a:theme xmlns:a="http://schemas.openxmlformats.org/drawingml/2006/main" name="Blå bakgrund utan logga och grafi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FK-Powerpointmall-2023" id="{50237435-C609-439C-A8DA-E74388C4E2FA}" vid="{9295D4A0-BC73-4655-A16E-12821717CAF0}"/>
    </a:ext>
  </a:extLst>
</a:theme>
</file>

<file path=ppt/theme/theme3.xml><?xml version="1.0" encoding="utf-8"?>
<a:theme xmlns:a="http://schemas.openxmlformats.org/drawingml/2006/main" name="Vit bakgrund utan logg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FK-Powerpointmall-2023" id="{50237435-C609-439C-A8DA-E74388C4E2FA}" vid="{F2663747-8307-4163-9E95-C768F9B30252}"/>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EFK-Powerpointmall-2023</Template>
  <TotalTime>2849</TotalTime>
  <Words>1449</Words>
  <Application>Microsoft Office PowerPoint</Application>
  <PresentationFormat>Bredbild</PresentationFormat>
  <Paragraphs>127</Paragraphs>
  <Slides>28</Slides>
  <Notes>12</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28</vt:i4>
      </vt:variant>
    </vt:vector>
  </HeadingPairs>
  <TitlesOfParts>
    <vt:vector size="38" baseType="lpstr">
      <vt:lpstr>Arial</vt:lpstr>
      <vt:lpstr>Helvetica</vt:lpstr>
      <vt:lpstr>Gill Sans MT</vt:lpstr>
      <vt:lpstr>Frutiger LT Std 47 Light Cn</vt:lpstr>
      <vt:lpstr>Wingdings</vt:lpstr>
      <vt:lpstr>Rockwell</vt:lpstr>
      <vt:lpstr>Calibri</vt:lpstr>
      <vt:lpstr>Blå bakgrund med logga och grafik</vt:lpstr>
      <vt:lpstr>Blå bakgrund utan logga och grafik</vt:lpstr>
      <vt:lpstr>Vit bakgrund utan logga</vt:lpstr>
      <vt:lpstr>Diskriminering</vt:lpstr>
      <vt:lpstr>Varför arbeta förebyggande med diskriminering?</vt:lpstr>
      <vt:lpstr>Olika former av diskriminering </vt:lpstr>
      <vt:lpstr>Vilka områden omfattas?</vt:lpstr>
      <vt:lpstr>Diskrimineringsgrunder</vt:lpstr>
      <vt:lpstr>Direkt diskriminering</vt:lpstr>
      <vt:lpstr>Indirekt diskriminering</vt:lpstr>
      <vt:lpstr>Bristande tillgänglighet</vt:lpstr>
      <vt:lpstr>Trakasserier</vt:lpstr>
      <vt:lpstr>Sexuella trakasserier</vt:lpstr>
      <vt:lpstr>Instruktioner att diskriminera</vt:lpstr>
      <vt:lpstr>Arbeta mot diskriminering </vt:lpstr>
      <vt:lpstr>Aktiva åtgärder mot diskriminering inom området arbetsliv:</vt:lpstr>
      <vt:lpstr>De olika stegen inom arbetet</vt:lpstr>
      <vt:lpstr>PowerPoint-presentation</vt:lpstr>
      <vt:lpstr>PowerPoint-presentation</vt:lpstr>
      <vt:lpstr>PowerPoint-presentation</vt:lpstr>
      <vt:lpstr>PowerPoint-presentation</vt:lpstr>
      <vt:lpstr>Hur ska arbetet genomföras?</vt:lpstr>
      <vt:lpstr>Arbetsförhållanden</vt:lpstr>
      <vt:lpstr>Lön och anställningsvillkor </vt:lpstr>
      <vt:lpstr>Rekrytering och befordran</vt:lpstr>
      <vt:lpstr>Rekrytering och befordran</vt:lpstr>
      <vt:lpstr>Kompetensutveckling och utbildning </vt:lpstr>
      <vt:lpstr>Förena arbete och föräldraskap </vt:lpstr>
      <vt:lpstr>Möjlighet att förena arbete och föräldraskap</vt:lpstr>
      <vt:lpstr>En ständig pågående process</vt:lpstr>
      <vt:lpstr>Tips på sidor att läsa mer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på din presentation</dc:title>
  <dc:creator>Lisa Örneus</dc:creator>
  <cp:lastModifiedBy>Ludvig Werner</cp:lastModifiedBy>
  <cp:revision>11</cp:revision>
  <dcterms:created xsi:type="dcterms:W3CDTF">2023-01-25T08:03:30Z</dcterms:created>
  <dcterms:modified xsi:type="dcterms:W3CDTF">2023-02-09T09:15:03Z</dcterms:modified>
</cp:coreProperties>
</file>