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75" r:id="rId3"/>
    <p:sldId id="283"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279" r:id="rId36"/>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87A0"/>
    <a:srgbClr val="769535"/>
    <a:srgbClr val="9B2D2A"/>
    <a:srgbClr val="8B87A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774" autoAdjust="0"/>
  </p:normalViewPr>
  <p:slideViewPr>
    <p:cSldViewPr>
      <p:cViewPr>
        <p:scale>
          <a:sx n="70" d="100"/>
          <a:sy n="70" d="100"/>
        </p:scale>
        <p:origin x="-1290" y="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660A3F-ADAB-44C3-A632-892F80E8C51E}" type="doc">
      <dgm:prSet loTypeId="urn:microsoft.com/office/officeart/2005/8/layout/venn1" loCatId="relationship" qsTypeId="urn:microsoft.com/office/officeart/2005/8/quickstyle/simple1" qsCatId="simple" csTypeId="urn:microsoft.com/office/officeart/2005/8/colors/accent1_2" csCatId="accent1" phldr="1"/>
      <dgm:spPr/>
    </dgm:pt>
    <dgm:pt modelId="{501011DA-231B-4517-8F57-44CDDAF55751}">
      <dgm:prSet phldrT="[Text]" custT="1"/>
      <dgm:spPr/>
      <dgm:t>
        <a:bodyPr/>
        <a:lstStyle/>
        <a:p>
          <a:r>
            <a:rPr lang="sv-SE" sz="3200" b="1" dirty="0" smtClean="0"/>
            <a:t>Lagstiftning</a:t>
          </a:r>
          <a:endParaRPr lang="sv-SE" sz="3200" b="1" dirty="0"/>
        </a:p>
      </dgm:t>
    </dgm:pt>
    <dgm:pt modelId="{0F88CBB7-D7F1-4138-8086-520A40BEAEC1}" type="parTrans" cxnId="{259E74F8-998F-44FA-B140-B0B0C3DF3E75}">
      <dgm:prSet/>
      <dgm:spPr/>
      <dgm:t>
        <a:bodyPr/>
        <a:lstStyle/>
        <a:p>
          <a:endParaRPr lang="sv-SE"/>
        </a:p>
      </dgm:t>
    </dgm:pt>
    <dgm:pt modelId="{64C79FA8-B234-41A0-B4AF-48870E58BFBD}" type="sibTrans" cxnId="{259E74F8-998F-44FA-B140-B0B0C3DF3E75}">
      <dgm:prSet/>
      <dgm:spPr/>
      <dgm:t>
        <a:bodyPr/>
        <a:lstStyle/>
        <a:p>
          <a:endParaRPr lang="sv-SE"/>
        </a:p>
      </dgm:t>
    </dgm:pt>
    <dgm:pt modelId="{B72AC24C-4B37-434E-B2A6-EBF9D0DBAACE}">
      <dgm:prSet phldrT="[Text]" custT="1"/>
      <dgm:spPr/>
      <dgm:t>
        <a:bodyPr/>
        <a:lstStyle/>
        <a:p>
          <a:r>
            <a:rPr lang="sv-SE" sz="3200" b="1" dirty="0" smtClean="0"/>
            <a:t>Kultur</a:t>
          </a:r>
        </a:p>
        <a:p>
          <a:r>
            <a:rPr lang="sv-SE" sz="3200" b="1" dirty="0" smtClean="0"/>
            <a:t>debatt</a:t>
          </a:r>
          <a:endParaRPr lang="sv-SE" sz="3200" b="1" dirty="0"/>
        </a:p>
      </dgm:t>
    </dgm:pt>
    <dgm:pt modelId="{D77C2A48-95AF-4F87-8562-7843512BEB2A}" type="parTrans" cxnId="{02381B5B-1916-4A0B-9D5F-E419C0896411}">
      <dgm:prSet/>
      <dgm:spPr/>
      <dgm:t>
        <a:bodyPr/>
        <a:lstStyle/>
        <a:p>
          <a:endParaRPr lang="sv-SE"/>
        </a:p>
      </dgm:t>
    </dgm:pt>
    <dgm:pt modelId="{9DDCCD1C-339F-4EE2-B1A4-D56BB8A8ED52}" type="sibTrans" cxnId="{02381B5B-1916-4A0B-9D5F-E419C0896411}">
      <dgm:prSet/>
      <dgm:spPr/>
      <dgm:t>
        <a:bodyPr/>
        <a:lstStyle/>
        <a:p>
          <a:endParaRPr lang="sv-SE"/>
        </a:p>
      </dgm:t>
    </dgm:pt>
    <dgm:pt modelId="{695C3A2E-3D31-4059-A5DC-E4B1D7AABA76}">
      <dgm:prSet phldrT="[Text]" custT="1"/>
      <dgm:spPr/>
      <dgm:t>
        <a:bodyPr/>
        <a:lstStyle/>
        <a:p>
          <a:r>
            <a:rPr lang="sv-SE" sz="3200" b="1" dirty="0" smtClean="0"/>
            <a:t>Religion</a:t>
          </a:r>
          <a:endParaRPr lang="sv-SE" sz="3200" b="1" dirty="0"/>
        </a:p>
      </dgm:t>
    </dgm:pt>
    <dgm:pt modelId="{7990EC58-3E5E-460A-9AC2-AAB514CAA0CD}" type="parTrans" cxnId="{066ABE91-DA93-48E9-A15E-22850CA29AD3}">
      <dgm:prSet/>
      <dgm:spPr/>
      <dgm:t>
        <a:bodyPr/>
        <a:lstStyle/>
        <a:p>
          <a:endParaRPr lang="sv-SE"/>
        </a:p>
      </dgm:t>
    </dgm:pt>
    <dgm:pt modelId="{971D07A7-9AA8-40B8-BE50-A9DB8CDC30A5}" type="sibTrans" cxnId="{066ABE91-DA93-48E9-A15E-22850CA29AD3}">
      <dgm:prSet/>
      <dgm:spPr/>
      <dgm:t>
        <a:bodyPr/>
        <a:lstStyle/>
        <a:p>
          <a:endParaRPr lang="sv-SE"/>
        </a:p>
      </dgm:t>
    </dgm:pt>
    <dgm:pt modelId="{9E31B5E6-A91E-4910-B44B-A77E68F76ACB}" type="pres">
      <dgm:prSet presAssocID="{B5660A3F-ADAB-44C3-A632-892F80E8C51E}" presName="compositeShape" presStyleCnt="0">
        <dgm:presLayoutVars>
          <dgm:chMax val="7"/>
          <dgm:dir/>
          <dgm:resizeHandles val="exact"/>
        </dgm:presLayoutVars>
      </dgm:prSet>
      <dgm:spPr/>
    </dgm:pt>
    <dgm:pt modelId="{334612E1-8466-41EB-8863-F352E9DD56CC}" type="pres">
      <dgm:prSet presAssocID="{501011DA-231B-4517-8F57-44CDDAF55751}" presName="circ1" presStyleLbl="vennNode1" presStyleIdx="0" presStyleCnt="3"/>
      <dgm:spPr/>
      <dgm:t>
        <a:bodyPr/>
        <a:lstStyle/>
        <a:p>
          <a:endParaRPr lang="sv-SE"/>
        </a:p>
      </dgm:t>
    </dgm:pt>
    <dgm:pt modelId="{457E5C4C-8EE4-4485-AC9F-079861E1265A}" type="pres">
      <dgm:prSet presAssocID="{501011DA-231B-4517-8F57-44CDDAF55751}" presName="circ1Tx" presStyleLbl="revTx" presStyleIdx="0" presStyleCnt="0">
        <dgm:presLayoutVars>
          <dgm:chMax val="0"/>
          <dgm:chPref val="0"/>
          <dgm:bulletEnabled val="1"/>
        </dgm:presLayoutVars>
      </dgm:prSet>
      <dgm:spPr/>
      <dgm:t>
        <a:bodyPr/>
        <a:lstStyle/>
        <a:p>
          <a:endParaRPr lang="sv-SE"/>
        </a:p>
      </dgm:t>
    </dgm:pt>
    <dgm:pt modelId="{83F3DFC2-EA46-411C-A5A4-633E89DFAFC2}" type="pres">
      <dgm:prSet presAssocID="{B72AC24C-4B37-434E-B2A6-EBF9D0DBAACE}" presName="circ2" presStyleLbl="vennNode1" presStyleIdx="1" presStyleCnt="3" custLinFactNeighborX="-1053"/>
      <dgm:spPr/>
      <dgm:t>
        <a:bodyPr/>
        <a:lstStyle/>
        <a:p>
          <a:endParaRPr lang="sv-SE"/>
        </a:p>
      </dgm:t>
    </dgm:pt>
    <dgm:pt modelId="{308C74CB-2728-4809-8D4B-718846B88EF3}" type="pres">
      <dgm:prSet presAssocID="{B72AC24C-4B37-434E-B2A6-EBF9D0DBAACE}" presName="circ2Tx" presStyleLbl="revTx" presStyleIdx="0" presStyleCnt="0">
        <dgm:presLayoutVars>
          <dgm:chMax val="0"/>
          <dgm:chPref val="0"/>
          <dgm:bulletEnabled val="1"/>
        </dgm:presLayoutVars>
      </dgm:prSet>
      <dgm:spPr/>
      <dgm:t>
        <a:bodyPr/>
        <a:lstStyle/>
        <a:p>
          <a:endParaRPr lang="sv-SE"/>
        </a:p>
      </dgm:t>
    </dgm:pt>
    <dgm:pt modelId="{35CD565E-302C-4BBD-B776-9DAAEC18D029}" type="pres">
      <dgm:prSet presAssocID="{695C3A2E-3D31-4059-A5DC-E4B1D7AABA76}" presName="circ3" presStyleLbl="vennNode1" presStyleIdx="2" presStyleCnt="3" custLinFactNeighborX="-5972" custLinFactNeighborY="-3386"/>
      <dgm:spPr/>
      <dgm:t>
        <a:bodyPr/>
        <a:lstStyle/>
        <a:p>
          <a:endParaRPr lang="sv-SE"/>
        </a:p>
      </dgm:t>
    </dgm:pt>
    <dgm:pt modelId="{EFE2F0DD-C195-4460-9251-F1F3293AC377}" type="pres">
      <dgm:prSet presAssocID="{695C3A2E-3D31-4059-A5DC-E4B1D7AABA76}" presName="circ3Tx" presStyleLbl="revTx" presStyleIdx="0" presStyleCnt="0">
        <dgm:presLayoutVars>
          <dgm:chMax val="0"/>
          <dgm:chPref val="0"/>
          <dgm:bulletEnabled val="1"/>
        </dgm:presLayoutVars>
      </dgm:prSet>
      <dgm:spPr/>
      <dgm:t>
        <a:bodyPr/>
        <a:lstStyle/>
        <a:p>
          <a:endParaRPr lang="sv-SE"/>
        </a:p>
      </dgm:t>
    </dgm:pt>
  </dgm:ptLst>
  <dgm:cxnLst>
    <dgm:cxn modelId="{259E74F8-998F-44FA-B140-B0B0C3DF3E75}" srcId="{B5660A3F-ADAB-44C3-A632-892F80E8C51E}" destId="{501011DA-231B-4517-8F57-44CDDAF55751}" srcOrd="0" destOrd="0" parTransId="{0F88CBB7-D7F1-4138-8086-520A40BEAEC1}" sibTransId="{64C79FA8-B234-41A0-B4AF-48870E58BFBD}"/>
    <dgm:cxn modelId="{5C53AF14-7EF9-4630-B5A3-7F6035BA6BD0}" type="presOf" srcId="{B72AC24C-4B37-434E-B2A6-EBF9D0DBAACE}" destId="{83F3DFC2-EA46-411C-A5A4-633E89DFAFC2}" srcOrd="0" destOrd="0" presId="urn:microsoft.com/office/officeart/2005/8/layout/venn1"/>
    <dgm:cxn modelId="{076419E1-811C-4CDA-9698-A6AA3CA729EA}" type="presOf" srcId="{B5660A3F-ADAB-44C3-A632-892F80E8C51E}" destId="{9E31B5E6-A91E-4910-B44B-A77E68F76ACB}" srcOrd="0" destOrd="0" presId="urn:microsoft.com/office/officeart/2005/8/layout/venn1"/>
    <dgm:cxn modelId="{E833264A-99CC-439C-AE8B-46F318B735C7}" type="presOf" srcId="{695C3A2E-3D31-4059-A5DC-E4B1D7AABA76}" destId="{35CD565E-302C-4BBD-B776-9DAAEC18D029}" srcOrd="0" destOrd="0" presId="urn:microsoft.com/office/officeart/2005/8/layout/venn1"/>
    <dgm:cxn modelId="{066ABE91-DA93-48E9-A15E-22850CA29AD3}" srcId="{B5660A3F-ADAB-44C3-A632-892F80E8C51E}" destId="{695C3A2E-3D31-4059-A5DC-E4B1D7AABA76}" srcOrd="2" destOrd="0" parTransId="{7990EC58-3E5E-460A-9AC2-AAB514CAA0CD}" sibTransId="{971D07A7-9AA8-40B8-BE50-A9DB8CDC30A5}"/>
    <dgm:cxn modelId="{05080151-DC0D-4CF0-ADC3-96DB9F191CF0}" type="presOf" srcId="{501011DA-231B-4517-8F57-44CDDAF55751}" destId="{334612E1-8466-41EB-8863-F352E9DD56CC}" srcOrd="0" destOrd="0" presId="urn:microsoft.com/office/officeart/2005/8/layout/venn1"/>
    <dgm:cxn modelId="{2F31A1EE-2A54-48D4-B610-3E221A5BB3A2}" type="presOf" srcId="{695C3A2E-3D31-4059-A5DC-E4B1D7AABA76}" destId="{EFE2F0DD-C195-4460-9251-F1F3293AC377}" srcOrd="1" destOrd="0" presId="urn:microsoft.com/office/officeart/2005/8/layout/venn1"/>
    <dgm:cxn modelId="{7DFBA72E-5F1C-4128-BC6C-6BDCC37ED972}" type="presOf" srcId="{501011DA-231B-4517-8F57-44CDDAF55751}" destId="{457E5C4C-8EE4-4485-AC9F-079861E1265A}" srcOrd="1" destOrd="0" presId="urn:microsoft.com/office/officeart/2005/8/layout/venn1"/>
    <dgm:cxn modelId="{02381B5B-1916-4A0B-9D5F-E419C0896411}" srcId="{B5660A3F-ADAB-44C3-A632-892F80E8C51E}" destId="{B72AC24C-4B37-434E-B2A6-EBF9D0DBAACE}" srcOrd="1" destOrd="0" parTransId="{D77C2A48-95AF-4F87-8562-7843512BEB2A}" sibTransId="{9DDCCD1C-339F-4EE2-B1A4-D56BB8A8ED52}"/>
    <dgm:cxn modelId="{5EFAD2BF-167A-4212-8BD8-AB37B6B6D719}" type="presOf" srcId="{B72AC24C-4B37-434E-B2A6-EBF9D0DBAACE}" destId="{308C74CB-2728-4809-8D4B-718846B88EF3}" srcOrd="1" destOrd="0" presId="urn:microsoft.com/office/officeart/2005/8/layout/venn1"/>
    <dgm:cxn modelId="{7F2686B6-95D1-4237-A678-76533BD1EAFB}" type="presParOf" srcId="{9E31B5E6-A91E-4910-B44B-A77E68F76ACB}" destId="{334612E1-8466-41EB-8863-F352E9DD56CC}" srcOrd="0" destOrd="0" presId="urn:microsoft.com/office/officeart/2005/8/layout/venn1"/>
    <dgm:cxn modelId="{9F6F8CC9-D90D-4E00-BAAF-DABF9EDFF531}" type="presParOf" srcId="{9E31B5E6-A91E-4910-B44B-A77E68F76ACB}" destId="{457E5C4C-8EE4-4485-AC9F-079861E1265A}" srcOrd="1" destOrd="0" presId="urn:microsoft.com/office/officeart/2005/8/layout/venn1"/>
    <dgm:cxn modelId="{34524450-F8E6-4FB0-A68E-33694CD58835}" type="presParOf" srcId="{9E31B5E6-A91E-4910-B44B-A77E68F76ACB}" destId="{83F3DFC2-EA46-411C-A5A4-633E89DFAFC2}" srcOrd="2" destOrd="0" presId="urn:microsoft.com/office/officeart/2005/8/layout/venn1"/>
    <dgm:cxn modelId="{8C9917B2-CD81-4BC3-9874-67423331EA54}" type="presParOf" srcId="{9E31B5E6-A91E-4910-B44B-A77E68F76ACB}" destId="{308C74CB-2728-4809-8D4B-718846B88EF3}" srcOrd="3" destOrd="0" presId="urn:microsoft.com/office/officeart/2005/8/layout/venn1"/>
    <dgm:cxn modelId="{4973366E-6EA0-4251-B512-95EFF6D45BC1}" type="presParOf" srcId="{9E31B5E6-A91E-4910-B44B-A77E68F76ACB}" destId="{35CD565E-302C-4BBD-B776-9DAAEC18D029}" srcOrd="4" destOrd="0" presId="urn:microsoft.com/office/officeart/2005/8/layout/venn1"/>
    <dgm:cxn modelId="{9338A42D-8E0C-4B14-AF07-BC76F647DCB7}" type="presParOf" srcId="{9E31B5E6-A91E-4910-B44B-A77E68F76ACB}" destId="{EFE2F0DD-C195-4460-9251-F1F3293AC377}"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D18573-B810-48A1-9352-02C0CC3C65BC}" type="doc">
      <dgm:prSet loTypeId="urn:microsoft.com/office/officeart/2005/8/layout/hProcess9" loCatId="process" qsTypeId="urn:microsoft.com/office/officeart/2005/8/quickstyle/simple1" qsCatId="simple" csTypeId="urn:microsoft.com/office/officeart/2005/8/colors/accent1_2" csCatId="accent1" phldr="1"/>
      <dgm:spPr/>
    </dgm:pt>
    <dgm:pt modelId="{1D99DF42-3C8A-4518-B9CE-4E5CAD96A5D6}">
      <dgm:prSet phldrT="[Text]" custT="1"/>
      <dgm:spPr/>
      <dgm:t>
        <a:bodyPr/>
        <a:lstStyle/>
        <a:p>
          <a:r>
            <a:rPr lang="sv-SE" sz="3200" b="1" dirty="0" smtClean="0"/>
            <a:t>Sigmund Freud </a:t>
          </a:r>
        </a:p>
        <a:p>
          <a:r>
            <a:rPr lang="sv-SE" sz="3200" dirty="0" smtClean="0"/>
            <a:t>(1905) </a:t>
          </a:r>
          <a:endParaRPr lang="sv-SE" sz="3200" dirty="0"/>
        </a:p>
      </dgm:t>
    </dgm:pt>
    <dgm:pt modelId="{81DDBBDD-48F2-46BE-BEF8-73A07879C2E7}" type="parTrans" cxnId="{29460F12-F0E0-49E7-BF08-A275232F89C3}">
      <dgm:prSet/>
      <dgm:spPr/>
      <dgm:t>
        <a:bodyPr/>
        <a:lstStyle/>
        <a:p>
          <a:endParaRPr lang="sv-SE"/>
        </a:p>
      </dgm:t>
    </dgm:pt>
    <dgm:pt modelId="{1865BC37-507E-48DF-9CFE-8E22108DE54C}" type="sibTrans" cxnId="{29460F12-F0E0-49E7-BF08-A275232F89C3}">
      <dgm:prSet/>
      <dgm:spPr/>
      <dgm:t>
        <a:bodyPr/>
        <a:lstStyle/>
        <a:p>
          <a:endParaRPr lang="sv-SE"/>
        </a:p>
      </dgm:t>
    </dgm:pt>
    <dgm:pt modelId="{FB3AB99B-EFF8-44B7-A4FD-651897181E99}">
      <dgm:prSet phldrT="[Text]" custT="1"/>
      <dgm:spPr/>
      <dgm:t>
        <a:bodyPr/>
        <a:lstStyle/>
        <a:p>
          <a:r>
            <a:rPr lang="sv-SE" sz="3200" b="1" dirty="0" smtClean="0"/>
            <a:t>D.H. Lawrence </a:t>
          </a:r>
        </a:p>
        <a:p>
          <a:r>
            <a:rPr lang="sv-SE" sz="3200" dirty="0" smtClean="0"/>
            <a:t>(1929) </a:t>
          </a:r>
          <a:endParaRPr lang="sv-SE" sz="3200" dirty="0"/>
        </a:p>
      </dgm:t>
    </dgm:pt>
    <dgm:pt modelId="{A1299096-FCDB-4514-86EE-CEF5F812C1A3}" type="parTrans" cxnId="{6F599A21-48D1-4A7F-845D-8EFA0F90E441}">
      <dgm:prSet/>
      <dgm:spPr/>
      <dgm:t>
        <a:bodyPr/>
        <a:lstStyle/>
        <a:p>
          <a:endParaRPr lang="sv-SE"/>
        </a:p>
      </dgm:t>
    </dgm:pt>
    <dgm:pt modelId="{7C46A469-88C6-4645-98D0-B302B118E834}" type="sibTrans" cxnId="{6F599A21-48D1-4A7F-845D-8EFA0F90E441}">
      <dgm:prSet/>
      <dgm:spPr/>
      <dgm:t>
        <a:bodyPr/>
        <a:lstStyle/>
        <a:p>
          <a:endParaRPr lang="sv-SE"/>
        </a:p>
      </dgm:t>
    </dgm:pt>
    <dgm:pt modelId="{6CB6BB9D-AA72-44FE-A9DF-606BEBC58324}">
      <dgm:prSet phldrT="[Text]" custT="1"/>
      <dgm:spPr/>
      <dgm:t>
        <a:bodyPr/>
        <a:lstStyle/>
        <a:p>
          <a:r>
            <a:rPr lang="sv-SE" sz="3200" b="1" dirty="0" smtClean="0"/>
            <a:t>Makarna Myrdal</a:t>
          </a:r>
        </a:p>
        <a:p>
          <a:r>
            <a:rPr lang="sv-SE" sz="3200" dirty="0" smtClean="0"/>
            <a:t>(1934)</a:t>
          </a:r>
          <a:endParaRPr lang="sv-SE" sz="3200" dirty="0"/>
        </a:p>
      </dgm:t>
    </dgm:pt>
    <dgm:pt modelId="{C493F209-2643-4115-8B67-3C8A39A82BFA}" type="parTrans" cxnId="{4700FBC0-A500-4CB1-8B73-3A7D840801E9}">
      <dgm:prSet/>
      <dgm:spPr/>
      <dgm:t>
        <a:bodyPr/>
        <a:lstStyle/>
        <a:p>
          <a:endParaRPr lang="sv-SE"/>
        </a:p>
      </dgm:t>
    </dgm:pt>
    <dgm:pt modelId="{FE786AD6-8E41-4753-B44B-752D7CA09974}" type="sibTrans" cxnId="{4700FBC0-A500-4CB1-8B73-3A7D840801E9}">
      <dgm:prSet/>
      <dgm:spPr/>
      <dgm:t>
        <a:bodyPr/>
        <a:lstStyle/>
        <a:p>
          <a:endParaRPr lang="sv-SE"/>
        </a:p>
      </dgm:t>
    </dgm:pt>
    <dgm:pt modelId="{238F138B-2B97-45B9-A586-184F2303E42F}" type="pres">
      <dgm:prSet presAssocID="{D1D18573-B810-48A1-9352-02C0CC3C65BC}" presName="CompostProcess" presStyleCnt="0">
        <dgm:presLayoutVars>
          <dgm:dir/>
          <dgm:resizeHandles val="exact"/>
        </dgm:presLayoutVars>
      </dgm:prSet>
      <dgm:spPr/>
    </dgm:pt>
    <dgm:pt modelId="{3D9611C5-8AA5-40B4-8749-83FB38EE15DA}" type="pres">
      <dgm:prSet presAssocID="{D1D18573-B810-48A1-9352-02C0CC3C65BC}" presName="arrow" presStyleLbl="bgShp" presStyleIdx="0" presStyleCnt="1"/>
      <dgm:spPr/>
    </dgm:pt>
    <dgm:pt modelId="{CBA22D08-557C-405C-B930-B0CB7F1FC0A9}" type="pres">
      <dgm:prSet presAssocID="{D1D18573-B810-48A1-9352-02C0CC3C65BC}" presName="linearProcess" presStyleCnt="0"/>
      <dgm:spPr/>
    </dgm:pt>
    <dgm:pt modelId="{4BF3E519-1C07-487C-BB8A-F4169FC13AFB}" type="pres">
      <dgm:prSet presAssocID="{1D99DF42-3C8A-4518-B9CE-4E5CAD96A5D6}" presName="textNode" presStyleLbl="node1" presStyleIdx="0" presStyleCnt="3">
        <dgm:presLayoutVars>
          <dgm:bulletEnabled val="1"/>
        </dgm:presLayoutVars>
      </dgm:prSet>
      <dgm:spPr/>
      <dgm:t>
        <a:bodyPr/>
        <a:lstStyle/>
        <a:p>
          <a:endParaRPr lang="sv-SE"/>
        </a:p>
      </dgm:t>
    </dgm:pt>
    <dgm:pt modelId="{5F446686-AFB8-4330-A4DE-018720B310EB}" type="pres">
      <dgm:prSet presAssocID="{1865BC37-507E-48DF-9CFE-8E22108DE54C}" presName="sibTrans" presStyleCnt="0"/>
      <dgm:spPr/>
    </dgm:pt>
    <dgm:pt modelId="{187E1DA4-3465-400B-B607-ACEE7D85F2BA}" type="pres">
      <dgm:prSet presAssocID="{FB3AB99B-EFF8-44B7-A4FD-651897181E99}" presName="textNode" presStyleLbl="node1" presStyleIdx="1" presStyleCnt="3">
        <dgm:presLayoutVars>
          <dgm:bulletEnabled val="1"/>
        </dgm:presLayoutVars>
      </dgm:prSet>
      <dgm:spPr/>
      <dgm:t>
        <a:bodyPr/>
        <a:lstStyle/>
        <a:p>
          <a:endParaRPr lang="sv-SE"/>
        </a:p>
      </dgm:t>
    </dgm:pt>
    <dgm:pt modelId="{639CB78B-462F-4D28-BC1E-8E68EA85E790}" type="pres">
      <dgm:prSet presAssocID="{7C46A469-88C6-4645-98D0-B302B118E834}" presName="sibTrans" presStyleCnt="0"/>
      <dgm:spPr/>
    </dgm:pt>
    <dgm:pt modelId="{2FF5E467-DEC5-40C8-99A6-00B414020A3F}" type="pres">
      <dgm:prSet presAssocID="{6CB6BB9D-AA72-44FE-A9DF-606BEBC58324}" presName="textNode" presStyleLbl="node1" presStyleIdx="2" presStyleCnt="3">
        <dgm:presLayoutVars>
          <dgm:bulletEnabled val="1"/>
        </dgm:presLayoutVars>
      </dgm:prSet>
      <dgm:spPr/>
      <dgm:t>
        <a:bodyPr/>
        <a:lstStyle/>
        <a:p>
          <a:endParaRPr lang="sv-SE"/>
        </a:p>
      </dgm:t>
    </dgm:pt>
  </dgm:ptLst>
  <dgm:cxnLst>
    <dgm:cxn modelId="{29460F12-F0E0-49E7-BF08-A275232F89C3}" srcId="{D1D18573-B810-48A1-9352-02C0CC3C65BC}" destId="{1D99DF42-3C8A-4518-B9CE-4E5CAD96A5D6}" srcOrd="0" destOrd="0" parTransId="{81DDBBDD-48F2-46BE-BEF8-73A07879C2E7}" sibTransId="{1865BC37-507E-48DF-9CFE-8E22108DE54C}"/>
    <dgm:cxn modelId="{4700FBC0-A500-4CB1-8B73-3A7D840801E9}" srcId="{D1D18573-B810-48A1-9352-02C0CC3C65BC}" destId="{6CB6BB9D-AA72-44FE-A9DF-606BEBC58324}" srcOrd="2" destOrd="0" parTransId="{C493F209-2643-4115-8B67-3C8A39A82BFA}" sibTransId="{FE786AD6-8E41-4753-B44B-752D7CA09974}"/>
    <dgm:cxn modelId="{92CB7285-7E42-4F4E-A4D3-478EF54504F2}" type="presOf" srcId="{6CB6BB9D-AA72-44FE-A9DF-606BEBC58324}" destId="{2FF5E467-DEC5-40C8-99A6-00B414020A3F}" srcOrd="0" destOrd="0" presId="urn:microsoft.com/office/officeart/2005/8/layout/hProcess9"/>
    <dgm:cxn modelId="{2D827C98-8E28-4AFC-BB93-BBCFD07AB2DF}" type="presOf" srcId="{FB3AB99B-EFF8-44B7-A4FD-651897181E99}" destId="{187E1DA4-3465-400B-B607-ACEE7D85F2BA}" srcOrd="0" destOrd="0" presId="urn:microsoft.com/office/officeart/2005/8/layout/hProcess9"/>
    <dgm:cxn modelId="{6F599A21-48D1-4A7F-845D-8EFA0F90E441}" srcId="{D1D18573-B810-48A1-9352-02C0CC3C65BC}" destId="{FB3AB99B-EFF8-44B7-A4FD-651897181E99}" srcOrd="1" destOrd="0" parTransId="{A1299096-FCDB-4514-86EE-CEF5F812C1A3}" sibTransId="{7C46A469-88C6-4645-98D0-B302B118E834}"/>
    <dgm:cxn modelId="{9A4EA236-A5A7-4907-9344-A37A5BBB0985}" type="presOf" srcId="{D1D18573-B810-48A1-9352-02C0CC3C65BC}" destId="{238F138B-2B97-45B9-A586-184F2303E42F}" srcOrd="0" destOrd="0" presId="urn:microsoft.com/office/officeart/2005/8/layout/hProcess9"/>
    <dgm:cxn modelId="{BB001AD0-0A65-4179-98FB-84ECE7BBC3AC}" type="presOf" srcId="{1D99DF42-3C8A-4518-B9CE-4E5CAD96A5D6}" destId="{4BF3E519-1C07-487C-BB8A-F4169FC13AFB}" srcOrd="0" destOrd="0" presId="urn:microsoft.com/office/officeart/2005/8/layout/hProcess9"/>
    <dgm:cxn modelId="{B76C74B2-906F-4955-87CF-88A172E70822}" type="presParOf" srcId="{238F138B-2B97-45B9-A586-184F2303E42F}" destId="{3D9611C5-8AA5-40B4-8749-83FB38EE15DA}" srcOrd="0" destOrd="0" presId="urn:microsoft.com/office/officeart/2005/8/layout/hProcess9"/>
    <dgm:cxn modelId="{8F540892-1B5B-4CA3-A589-002EEBCF3A6B}" type="presParOf" srcId="{238F138B-2B97-45B9-A586-184F2303E42F}" destId="{CBA22D08-557C-405C-B930-B0CB7F1FC0A9}" srcOrd="1" destOrd="0" presId="urn:microsoft.com/office/officeart/2005/8/layout/hProcess9"/>
    <dgm:cxn modelId="{FC6908C6-3CA9-4D17-A115-290B40AC6F86}" type="presParOf" srcId="{CBA22D08-557C-405C-B930-B0CB7F1FC0A9}" destId="{4BF3E519-1C07-487C-BB8A-F4169FC13AFB}" srcOrd="0" destOrd="0" presId="urn:microsoft.com/office/officeart/2005/8/layout/hProcess9"/>
    <dgm:cxn modelId="{E0FD7A30-00F0-45D3-9006-A4D7D4B61E62}" type="presParOf" srcId="{CBA22D08-557C-405C-B930-B0CB7F1FC0A9}" destId="{5F446686-AFB8-4330-A4DE-018720B310EB}" srcOrd="1" destOrd="0" presId="urn:microsoft.com/office/officeart/2005/8/layout/hProcess9"/>
    <dgm:cxn modelId="{1ABC6202-6D0E-4F14-9695-6DFC4ACF43C4}" type="presParOf" srcId="{CBA22D08-557C-405C-B930-B0CB7F1FC0A9}" destId="{187E1DA4-3465-400B-B607-ACEE7D85F2BA}" srcOrd="2" destOrd="0" presId="urn:microsoft.com/office/officeart/2005/8/layout/hProcess9"/>
    <dgm:cxn modelId="{148BEDCF-D014-4D93-9BAB-C159868271D1}" type="presParOf" srcId="{CBA22D08-557C-405C-B930-B0CB7F1FC0A9}" destId="{639CB78B-462F-4D28-BC1E-8E68EA85E790}" srcOrd="3" destOrd="0" presId="urn:microsoft.com/office/officeart/2005/8/layout/hProcess9"/>
    <dgm:cxn modelId="{0A458DFE-2CE1-4C00-B8FF-C8EFE16374A1}" type="presParOf" srcId="{CBA22D08-557C-405C-B930-B0CB7F1FC0A9}" destId="{2FF5E467-DEC5-40C8-99A6-00B414020A3F}"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A435B7-BED2-454C-8630-49DD243120F4}" type="doc">
      <dgm:prSet loTypeId="urn:microsoft.com/office/officeart/2005/8/layout/hProcess9" loCatId="process" qsTypeId="urn:microsoft.com/office/officeart/2005/8/quickstyle/simple1" qsCatId="simple" csTypeId="urn:microsoft.com/office/officeart/2005/8/colors/accent1_2" csCatId="accent1" phldr="1"/>
      <dgm:spPr/>
    </dgm:pt>
    <dgm:pt modelId="{ED07AD63-E1BA-43B8-A6CC-90D39996B5E4}">
      <dgm:prSet phldrT="[Text]" custT="1"/>
      <dgm:spPr/>
      <dgm:t>
        <a:bodyPr/>
        <a:lstStyle/>
        <a:p>
          <a:r>
            <a:rPr lang="sv-SE" sz="3200" b="1" dirty="0" smtClean="0"/>
            <a:t>Kinsey rapporterna</a:t>
          </a:r>
          <a:r>
            <a:rPr lang="sv-SE" sz="3200" dirty="0" smtClean="0"/>
            <a:t>(1948, 1953)</a:t>
          </a:r>
          <a:endParaRPr lang="sv-SE" sz="3200" dirty="0"/>
        </a:p>
      </dgm:t>
    </dgm:pt>
    <dgm:pt modelId="{7A5B1734-0E1D-4881-8AAA-1474A08A5370}" type="parTrans" cxnId="{09B166BA-0AAD-4783-AA61-49CC80476AFD}">
      <dgm:prSet/>
      <dgm:spPr/>
      <dgm:t>
        <a:bodyPr/>
        <a:lstStyle/>
        <a:p>
          <a:endParaRPr lang="sv-SE"/>
        </a:p>
      </dgm:t>
    </dgm:pt>
    <dgm:pt modelId="{71D138C3-8369-416C-A6E0-E9A0F6F8B551}" type="sibTrans" cxnId="{09B166BA-0AAD-4783-AA61-49CC80476AFD}">
      <dgm:prSet/>
      <dgm:spPr/>
      <dgm:t>
        <a:bodyPr/>
        <a:lstStyle/>
        <a:p>
          <a:endParaRPr lang="sv-SE"/>
        </a:p>
      </dgm:t>
    </dgm:pt>
    <dgm:pt modelId="{184ACE06-E73A-40F7-B41B-B37F14DC6FB7}">
      <dgm:prSet phldrT="[Text]" custT="1"/>
      <dgm:spPr/>
      <dgm:t>
        <a:bodyPr/>
        <a:lstStyle/>
        <a:p>
          <a:r>
            <a:rPr lang="sv-SE" sz="3200" b="1" dirty="0" smtClean="0"/>
            <a:t>Michael Foucault</a:t>
          </a:r>
        </a:p>
        <a:p>
          <a:r>
            <a:rPr lang="sv-SE" sz="3200" b="0" dirty="0" smtClean="0"/>
            <a:t>(1974)</a:t>
          </a:r>
          <a:endParaRPr lang="sv-SE" sz="3200" b="0" dirty="0"/>
        </a:p>
      </dgm:t>
    </dgm:pt>
    <dgm:pt modelId="{98E0DA36-4C41-46B4-911A-28955B2C7A58}" type="parTrans" cxnId="{E37D3E4A-745D-45B3-BEFF-DAD68245C88E}">
      <dgm:prSet/>
      <dgm:spPr/>
      <dgm:t>
        <a:bodyPr/>
        <a:lstStyle/>
        <a:p>
          <a:endParaRPr lang="sv-SE"/>
        </a:p>
      </dgm:t>
    </dgm:pt>
    <dgm:pt modelId="{66651B93-717C-4AD9-9618-316C77DCE8EA}" type="sibTrans" cxnId="{E37D3E4A-745D-45B3-BEFF-DAD68245C88E}">
      <dgm:prSet/>
      <dgm:spPr/>
      <dgm:t>
        <a:bodyPr/>
        <a:lstStyle/>
        <a:p>
          <a:endParaRPr lang="sv-SE"/>
        </a:p>
      </dgm:t>
    </dgm:pt>
    <dgm:pt modelId="{D8D43000-49DC-4EF3-9C64-2E21BC86661A}">
      <dgm:prSet phldrT="[Text]" custT="1"/>
      <dgm:spPr/>
      <dgm:t>
        <a:bodyPr/>
        <a:lstStyle/>
        <a:p>
          <a:r>
            <a:rPr lang="sv-SE" sz="3200" b="1" dirty="0" smtClean="0"/>
            <a:t>”Det glada 80-talet”</a:t>
          </a:r>
          <a:endParaRPr lang="sv-SE" sz="3200" b="1" dirty="0"/>
        </a:p>
      </dgm:t>
    </dgm:pt>
    <dgm:pt modelId="{C814FC18-9010-4969-804C-8D66ABF1CD5E}" type="parTrans" cxnId="{1E4B02C7-4D00-4208-8D38-7B9C27E9739A}">
      <dgm:prSet/>
      <dgm:spPr/>
      <dgm:t>
        <a:bodyPr/>
        <a:lstStyle/>
        <a:p>
          <a:endParaRPr lang="sv-SE"/>
        </a:p>
      </dgm:t>
    </dgm:pt>
    <dgm:pt modelId="{695D245F-DFA6-4EE4-8F86-8E7C4C6C4270}" type="sibTrans" cxnId="{1E4B02C7-4D00-4208-8D38-7B9C27E9739A}">
      <dgm:prSet/>
      <dgm:spPr/>
      <dgm:t>
        <a:bodyPr/>
        <a:lstStyle/>
        <a:p>
          <a:endParaRPr lang="sv-SE"/>
        </a:p>
      </dgm:t>
    </dgm:pt>
    <dgm:pt modelId="{C67745FB-B7CE-44C7-9001-37F2CC8FE480}" type="pres">
      <dgm:prSet presAssocID="{0BA435B7-BED2-454C-8630-49DD243120F4}" presName="CompostProcess" presStyleCnt="0">
        <dgm:presLayoutVars>
          <dgm:dir/>
          <dgm:resizeHandles val="exact"/>
        </dgm:presLayoutVars>
      </dgm:prSet>
      <dgm:spPr/>
    </dgm:pt>
    <dgm:pt modelId="{4B4E9FFF-0F9D-4618-B1B8-278745EAC962}" type="pres">
      <dgm:prSet presAssocID="{0BA435B7-BED2-454C-8630-49DD243120F4}" presName="arrow" presStyleLbl="bgShp" presStyleIdx="0" presStyleCnt="1"/>
      <dgm:spPr/>
    </dgm:pt>
    <dgm:pt modelId="{3106AF03-EFBB-438C-8AB9-09AD5F41FE59}" type="pres">
      <dgm:prSet presAssocID="{0BA435B7-BED2-454C-8630-49DD243120F4}" presName="linearProcess" presStyleCnt="0"/>
      <dgm:spPr/>
    </dgm:pt>
    <dgm:pt modelId="{A109BD7F-A7C8-4ADD-8A7A-FA7EB8AFD7B2}" type="pres">
      <dgm:prSet presAssocID="{ED07AD63-E1BA-43B8-A6CC-90D39996B5E4}" presName="textNode" presStyleLbl="node1" presStyleIdx="0" presStyleCnt="3">
        <dgm:presLayoutVars>
          <dgm:bulletEnabled val="1"/>
        </dgm:presLayoutVars>
      </dgm:prSet>
      <dgm:spPr/>
      <dgm:t>
        <a:bodyPr/>
        <a:lstStyle/>
        <a:p>
          <a:endParaRPr lang="sv-SE"/>
        </a:p>
      </dgm:t>
    </dgm:pt>
    <dgm:pt modelId="{DD65CBBC-BEF5-469D-9E5C-ADC7FCE6F73A}" type="pres">
      <dgm:prSet presAssocID="{71D138C3-8369-416C-A6E0-E9A0F6F8B551}" presName="sibTrans" presStyleCnt="0"/>
      <dgm:spPr/>
    </dgm:pt>
    <dgm:pt modelId="{5547F996-BD8F-4C86-B737-1FA99967F981}" type="pres">
      <dgm:prSet presAssocID="{184ACE06-E73A-40F7-B41B-B37F14DC6FB7}" presName="textNode" presStyleLbl="node1" presStyleIdx="1" presStyleCnt="3">
        <dgm:presLayoutVars>
          <dgm:bulletEnabled val="1"/>
        </dgm:presLayoutVars>
      </dgm:prSet>
      <dgm:spPr/>
      <dgm:t>
        <a:bodyPr/>
        <a:lstStyle/>
        <a:p>
          <a:endParaRPr lang="sv-SE"/>
        </a:p>
      </dgm:t>
    </dgm:pt>
    <dgm:pt modelId="{E54E27AD-5130-42B3-9AD7-4F084361C41A}" type="pres">
      <dgm:prSet presAssocID="{66651B93-717C-4AD9-9618-316C77DCE8EA}" presName="sibTrans" presStyleCnt="0"/>
      <dgm:spPr/>
    </dgm:pt>
    <dgm:pt modelId="{F0F8A99C-C30D-4D50-BFC5-5ED772DFAD54}" type="pres">
      <dgm:prSet presAssocID="{D8D43000-49DC-4EF3-9C64-2E21BC86661A}" presName="textNode" presStyleLbl="node1" presStyleIdx="2" presStyleCnt="3">
        <dgm:presLayoutVars>
          <dgm:bulletEnabled val="1"/>
        </dgm:presLayoutVars>
      </dgm:prSet>
      <dgm:spPr/>
      <dgm:t>
        <a:bodyPr/>
        <a:lstStyle/>
        <a:p>
          <a:endParaRPr lang="sv-SE"/>
        </a:p>
      </dgm:t>
    </dgm:pt>
  </dgm:ptLst>
  <dgm:cxnLst>
    <dgm:cxn modelId="{09B166BA-0AAD-4783-AA61-49CC80476AFD}" srcId="{0BA435B7-BED2-454C-8630-49DD243120F4}" destId="{ED07AD63-E1BA-43B8-A6CC-90D39996B5E4}" srcOrd="0" destOrd="0" parTransId="{7A5B1734-0E1D-4881-8AAA-1474A08A5370}" sibTransId="{71D138C3-8369-416C-A6E0-E9A0F6F8B551}"/>
    <dgm:cxn modelId="{BABB3E3D-93CD-4209-B796-6A6607A893FF}" type="presOf" srcId="{D8D43000-49DC-4EF3-9C64-2E21BC86661A}" destId="{F0F8A99C-C30D-4D50-BFC5-5ED772DFAD54}" srcOrd="0" destOrd="0" presId="urn:microsoft.com/office/officeart/2005/8/layout/hProcess9"/>
    <dgm:cxn modelId="{A0523DEF-9DA7-4517-A584-C3DCEF3DB2BB}" type="presOf" srcId="{184ACE06-E73A-40F7-B41B-B37F14DC6FB7}" destId="{5547F996-BD8F-4C86-B737-1FA99967F981}" srcOrd="0" destOrd="0" presId="urn:microsoft.com/office/officeart/2005/8/layout/hProcess9"/>
    <dgm:cxn modelId="{42BE138D-82D3-4C67-9FF9-9E49C103DAA4}" type="presOf" srcId="{0BA435B7-BED2-454C-8630-49DD243120F4}" destId="{C67745FB-B7CE-44C7-9001-37F2CC8FE480}" srcOrd="0" destOrd="0" presId="urn:microsoft.com/office/officeart/2005/8/layout/hProcess9"/>
    <dgm:cxn modelId="{1E4B02C7-4D00-4208-8D38-7B9C27E9739A}" srcId="{0BA435B7-BED2-454C-8630-49DD243120F4}" destId="{D8D43000-49DC-4EF3-9C64-2E21BC86661A}" srcOrd="2" destOrd="0" parTransId="{C814FC18-9010-4969-804C-8D66ABF1CD5E}" sibTransId="{695D245F-DFA6-4EE4-8F86-8E7C4C6C4270}"/>
    <dgm:cxn modelId="{E37D3E4A-745D-45B3-BEFF-DAD68245C88E}" srcId="{0BA435B7-BED2-454C-8630-49DD243120F4}" destId="{184ACE06-E73A-40F7-B41B-B37F14DC6FB7}" srcOrd="1" destOrd="0" parTransId="{98E0DA36-4C41-46B4-911A-28955B2C7A58}" sibTransId="{66651B93-717C-4AD9-9618-316C77DCE8EA}"/>
    <dgm:cxn modelId="{2614F71C-544B-410B-89BA-A64B25AE952E}" type="presOf" srcId="{ED07AD63-E1BA-43B8-A6CC-90D39996B5E4}" destId="{A109BD7F-A7C8-4ADD-8A7A-FA7EB8AFD7B2}" srcOrd="0" destOrd="0" presId="urn:microsoft.com/office/officeart/2005/8/layout/hProcess9"/>
    <dgm:cxn modelId="{D62E5A2F-4C9E-4774-BC9D-4A5AE5685752}" type="presParOf" srcId="{C67745FB-B7CE-44C7-9001-37F2CC8FE480}" destId="{4B4E9FFF-0F9D-4618-B1B8-278745EAC962}" srcOrd="0" destOrd="0" presId="urn:microsoft.com/office/officeart/2005/8/layout/hProcess9"/>
    <dgm:cxn modelId="{9ABACB02-A67C-433D-8CA0-35FE3B9138D5}" type="presParOf" srcId="{C67745FB-B7CE-44C7-9001-37F2CC8FE480}" destId="{3106AF03-EFBB-438C-8AB9-09AD5F41FE59}" srcOrd="1" destOrd="0" presId="urn:microsoft.com/office/officeart/2005/8/layout/hProcess9"/>
    <dgm:cxn modelId="{45E83D67-5819-4653-8C1C-E2DCD1BAA834}" type="presParOf" srcId="{3106AF03-EFBB-438C-8AB9-09AD5F41FE59}" destId="{A109BD7F-A7C8-4ADD-8A7A-FA7EB8AFD7B2}" srcOrd="0" destOrd="0" presId="urn:microsoft.com/office/officeart/2005/8/layout/hProcess9"/>
    <dgm:cxn modelId="{A7647B6F-A8BC-4F34-A405-4ADBDB2E9F5A}" type="presParOf" srcId="{3106AF03-EFBB-438C-8AB9-09AD5F41FE59}" destId="{DD65CBBC-BEF5-469D-9E5C-ADC7FCE6F73A}" srcOrd="1" destOrd="0" presId="urn:microsoft.com/office/officeart/2005/8/layout/hProcess9"/>
    <dgm:cxn modelId="{D050AACF-E617-4035-B8C4-D6E12BA302E4}" type="presParOf" srcId="{3106AF03-EFBB-438C-8AB9-09AD5F41FE59}" destId="{5547F996-BD8F-4C86-B737-1FA99967F981}" srcOrd="2" destOrd="0" presId="urn:microsoft.com/office/officeart/2005/8/layout/hProcess9"/>
    <dgm:cxn modelId="{C998EB9C-8B50-4B05-A71F-CFEBC7B3B373}" type="presParOf" srcId="{3106AF03-EFBB-438C-8AB9-09AD5F41FE59}" destId="{E54E27AD-5130-42B3-9AD7-4F084361C41A}" srcOrd="3" destOrd="0" presId="urn:microsoft.com/office/officeart/2005/8/layout/hProcess9"/>
    <dgm:cxn modelId="{99594261-0C4E-4596-B089-A486A7957C4B}" type="presParOf" srcId="{3106AF03-EFBB-438C-8AB9-09AD5F41FE59}" destId="{F0F8A99C-C30D-4D50-BFC5-5ED772DFAD54}"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109D88-B450-4DC8-A39D-26BC2273FC6C}" type="doc">
      <dgm:prSet loTypeId="urn:microsoft.com/office/officeart/2005/8/layout/hProcess9" loCatId="process" qsTypeId="urn:microsoft.com/office/officeart/2005/8/quickstyle/simple1" qsCatId="simple" csTypeId="urn:microsoft.com/office/officeart/2005/8/colors/accent1_2" csCatId="accent1" phldr="1"/>
      <dgm:spPr/>
    </dgm:pt>
    <dgm:pt modelId="{CA23849E-A0BE-4A91-8C91-3B574D886BC8}">
      <dgm:prSet phldrT="[Text]" custT="1"/>
      <dgm:spPr/>
      <dgm:t>
        <a:bodyPr/>
        <a:lstStyle/>
        <a:p>
          <a:r>
            <a:rPr lang="sv-SE" sz="3200" b="1" dirty="0" smtClean="0"/>
            <a:t>Judith </a:t>
          </a:r>
          <a:r>
            <a:rPr lang="sv-SE" sz="3200" b="1" dirty="0" err="1" smtClean="0"/>
            <a:t>Buttler</a:t>
          </a:r>
          <a:endParaRPr lang="sv-SE" sz="3200" b="1" dirty="0" smtClean="0"/>
        </a:p>
        <a:p>
          <a:r>
            <a:rPr lang="sv-SE" sz="3200" dirty="0" smtClean="0"/>
            <a:t>(1990)</a:t>
          </a:r>
          <a:endParaRPr lang="sv-SE" sz="3200" dirty="0"/>
        </a:p>
      </dgm:t>
    </dgm:pt>
    <dgm:pt modelId="{E23E5F8A-6B52-4F45-93F2-E03BBE4E51EB}" type="parTrans" cxnId="{7C17DD1D-FAF8-4DA7-A864-FA506C93E837}">
      <dgm:prSet/>
      <dgm:spPr/>
      <dgm:t>
        <a:bodyPr/>
        <a:lstStyle/>
        <a:p>
          <a:endParaRPr lang="sv-SE"/>
        </a:p>
      </dgm:t>
    </dgm:pt>
    <dgm:pt modelId="{D14979DE-DC6B-4C24-876E-7D68DE495A97}" type="sibTrans" cxnId="{7C17DD1D-FAF8-4DA7-A864-FA506C93E837}">
      <dgm:prSet/>
      <dgm:spPr/>
      <dgm:t>
        <a:bodyPr/>
        <a:lstStyle/>
        <a:p>
          <a:endParaRPr lang="sv-SE"/>
        </a:p>
      </dgm:t>
    </dgm:pt>
    <dgm:pt modelId="{DDE4598B-E381-4AB7-B849-DD751A335FCB}">
      <dgm:prSet phldrT="[Text]" custT="1"/>
      <dgm:spPr/>
      <dgm:t>
        <a:bodyPr/>
        <a:lstStyle/>
        <a:p>
          <a:r>
            <a:rPr lang="sv-SE" sz="3200" b="1" dirty="0" smtClean="0"/>
            <a:t>Lagen om partnerskap</a:t>
          </a:r>
        </a:p>
        <a:p>
          <a:r>
            <a:rPr lang="sv-SE" sz="3200" dirty="0" smtClean="0"/>
            <a:t>(1994, 2009)</a:t>
          </a:r>
          <a:endParaRPr lang="sv-SE" sz="3200" dirty="0"/>
        </a:p>
      </dgm:t>
    </dgm:pt>
    <dgm:pt modelId="{CE836EE6-BA2E-4BB7-B4AC-07794F1C4CE2}" type="parTrans" cxnId="{BFACD223-C62B-4691-B997-C141794EBDD0}">
      <dgm:prSet/>
      <dgm:spPr/>
      <dgm:t>
        <a:bodyPr/>
        <a:lstStyle/>
        <a:p>
          <a:endParaRPr lang="sv-SE"/>
        </a:p>
      </dgm:t>
    </dgm:pt>
    <dgm:pt modelId="{0583F83E-ACBC-419E-AC53-9AB1824B37B5}" type="sibTrans" cxnId="{BFACD223-C62B-4691-B997-C141794EBDD0}">
      <dgm:prSet/>
      <dgm:spPr/>
      <dgm:t>
        <a:bodyPr/>
        <a:lstStyle/>
        <a:p>
          <a:endParaRPr lang="sv-SE"/>
        </a:p>
      </dgm:t>
    </dgm:pt>
    <dgm:pt modelId="{ED55F51D-6CA9-4240-B067-4E29FBFA237C}">
      <dgm:prSet phldrT="[Text]" custT="1"/>
      <dgm:spPr/>
      <dgm:t>
        <a:bodyPr/>
        <a:lstStyle/>
        <a:p>
          <a:r>
            <a:rPr lang="sv-SE" sz="2800" b="1" dirty="0" smtClean="0"/>
            <a:t>”Torka aldrig tårar utan handskar”</a:t>
          </a:r>
        </a:p>
        <a:p>
          <a:r>
            <a:rPr lang="sv-SE" sz="2800" dirty="0" smtClean="0"/>
            <a:t>(2012)</a:t>
          </a:r>
          <a:endParaRPr lang="sv-SE" sz="2800" dirty="0"/>
        </a:p>
      </dgm:t>
    </dgm:pt>
    <dgm:pt modelId="{ABC2F498-1B5A-4663-8A64-7E4651809114}" type="parTrans" cxnId="{FB7FA06D-E3F7-4460-BF5E-07D0F2FCA7F5}">
      <dgm:prSet/>
      <dgm:spPr/>
      <dgm:t>
        <a:bodyPr/>
        <a:lstStyle/>
        <a:p>
          <a:endParaRPr lang="sv-SE"/>
        </a:p>
      </dgm:t>
    </dgm:pt>
    <dgm:pt modelId="{73D4FCF9-D067-41F0-8367-F11CF0338DE9}" type="sibTrans" cxnId="{FB7FA06D-E3F7-4460-BF5E-07D0F2FCA7F5}">
      <dgm:prSet/>
      <dgm:spPr/>
      <dgm:t>
        <a:bodyPr/>
        <a:lstStyle/>
        <a:p>
          <a:endParaRPr lang="sv-SE"/>
        </a:p>
      </dgm:t>
    </dgm:pt>
    <dgm:pt modelId="{DE5EBEAC-C715-4633-B8C6-A478AEBC3E41}" type="pres">
      <dgm:prSet presAssocID="{4D109D88-B450-4DC8-A39D-26BC2273FC6C}" presName="CompostProcess" presStyleCnt="0">
        <dgm:presLayoutVars>
          <dgm:dir/>
          <dgm:resizeHandles val="exact"/>
        </dgm:presLayoutVars>
      </dgm:prSet>
      <dgm:spPr/>
    </dgm:pt>
    <dgm:pt modelId="{7709280F-2589-48DF-9D2A-F0CF73D128CC}" type="pres">
      <dgm:prSet presAssocID="{4D109D88-B450-4DC8-A39D-26BC2273FC6C}" presName="arrow" presStyleLbl="bgShp" presStyleIdx="0" presStyleCnt="1"/>
      <dgm:spPr/>
    </dgm:pt>
    <dgm:pt modelId="{8C029653-3962-4F4C-A5AE-BEBD88F73B64}" type="pres">
      <dgm:prSet presAssocID="{4D109D88-B450-4DC8-A39D-26BC2273FC6C}" presName="linearProcess" presStyleCnt="0"/>
      <dgm:spPr/>
    </dgm:pt>
    <dgm:pt modelId="{7796E41F-853B-4127-B25A-C2FA644C0FCF}" type="pres">
      <dgm:prSet presAssocID="{CA23849E-A0BE-4A91-8C91-3B574D886BC8}" presName="textNode" presStyleLbl="node1" presStyleIdx="0" presStyleCnt="3">
        <dgm:presLayoutVars>
          <dgm:bulletEnabled val="1"/>
        </dgm:presLayoutVars>
      </dgm:prSet>
      <dgm:spPr/>
      <dgm:t>
        <a:bodyPr/>
        <a:lstStyle/>
        <a:p>
          <a:endParaRPr lang="sv-SE"/>
        </a:p>
      </dgm:t>
    </dgm:pt>
    <dgm:pt modelId="{E14BF5A5-2B0C-4B63-83DA-6CB331B3768F}" type="pres">
      <dgm:prSet presAssocID="{D14979DE-DC6B-4C24-876E-7D68DE495A97}" presName="sibTrans" presStyleCnt="0"/>
      <dgm:spPr/>
    </dgm:pt>
    <dgm:pt modelId="{606C06EA-977D-47F0-AF35-818A60E611F6}" type="pres">
      <dgm:prSet presAssocID="{DDE4598B-E381-4AB7-B849-DD751A335FCB}" presName="textNode" presStyleLbl="node1" presStyleIdx="1" presStyleCnt="3">
        <dgm:presLayoutVars>
          <dgm:bulletEnabled val="1"/>
        </dgm:presLayoutVars>
      </dgm:prSet>
      <dgm:spPr/>
      <dgm:t>
        <a:bodyPr/>
        <a:lstStyle/>
        <a:p>
          <a:endParaRPr lang="sv-SE"/>
        </a:p>
      </dgm:t>
    </dgm:pt>
    <dgm:pt modelId="{7EBC5927-4609-47E2-B4E5-17B73065CE0E}" type="pres">
      <dgm:prSet presAssocID="{0583F83E-ACBC-419E-AC53-9AB1824B37B5}" presName="sibTrans" presStyleCnt="0"/>
      <dgm:spPr/>
    </dgm:pt>
    <dgm:pt modelId="{3938C5B7-2AD5-418D-B813-A7E4A45B750E}" type="pres">
      <dgm:prSet presAssocID="{ED55F51D-6CA9-4240-B067-4E29FBFA237C}" presName="textNode" presStyleLbl="node1" presStyleIdx="2" presStyleCnt="3" custLinFactNeighborX="-10487" custLinFactNeighborY="-1825">
        <dgm:presLayoutVars>
          <dgm:bulletEnabled val="1"/>
        </dgm:presLayoutVars>
      </dgm:prSet>
      <dgm:spPr/>
      <dgm:t>
        <a:bodyPr/>
        <a:lstStyle/>
        <a:p>
          <a:endParaRPr lang="sv-SE"/>
        </a:p>
      </dgm:t>
    </dgm:pt>
  </dgm:ptLst>
  <dgm:cxnLst>
    <dgm:cxn modelId="{C4F1598B-42DB-4745-A483-241F277F83F9}" type="presOf" srcId="{4D109D88-B450-4DC8-A39D-26BC2273FC6C}" destId="{DE5EBEAC-C715-4633-B8C6-A478AEBC3E41}" srcOrd="0" destOrd="0" presId="urn:microsoft.com/office/officeart/2005/8/layout/hProcess9"/>
    <dgm:cxn modelId="{84C1EBCD-E832-4157-BF2F-85714AFED0F8}" type="presOf" srcId="{ED55F51D-6CA9-4240-B067-4E29FBFA237C}" destId="{3938C5B7-2AD5-418D-B813-A7E4A45B750E}" srcOrd="0" destOrd="0" presId="urn:microsoft.com/office/officeart/2005/8/layout/hProcess9"/>
    <dgm:cxn modelId="{3CFECACD-3BEC-4F3B-B791-DCF758EE35BF}" type="presOf" srcId="{CA23849E-A0BE-4A91-8C91-3B574D886BC8}" destId="{7796E41F-853B-4127-B25A-C2FA644C0FCF}" srcOrd="0" destOrd="0" presId="urn:microsoft.com/office/officeart/2005/8/layout/hProcess9"/>
    <dgm:cxn modelId="{BFACD223-C62B-4691-B997-C141794EBDD0}" srcId="{4D109D88-B450-4DC8-A39D-26BC2273FC6C}" destId="{DDE4598B-E381-4AB7-B849-DD751A335FCB}" srcOrd="1" destOrd="0" parTransId="{CE836EE6-BA2E-4BB7-B4AC-07794F1C4CE2}" sibTransId="{0583F83E-ACBC-419E-AC53-9AB1824B37B5}"/>
    <dgm:cxn modelId="{7C17DD1D-FAF8-4DA7-A864-FA506C93E837}" srcId="{4D109D88-B450-4DC8-A39D-26BC2273FC6C}" destId="{CA23849E-A0BE-4A91-8C91-3B574D886BC8}" srcOrd="0" destOrd="0" parTransId="{E23E5F8A-6B52-4F45-93F2-E03BBE4E51EB}" sibTransId="{D14979DE-DC6B-4C24-876E-7D68DE495A97}"/>
    <dgm:cxn modelId="{C27BE48F-A84B-4BC5-A16A-32E6820482F8}" type="presOf" srcId="{DDE4598B-E381-4AB7-B849-DD751A335FCB}" destId="{606C06EA-977D-47F0-AF35-818A60E611F6}" srcOrd="0" destOrd="0" presId="urn:microsoft.com/office/officeart/2005/8/layout/hProcess9"/>
    <dgm:cxn modelId="{FB7FA06D-E3F7-4460-BF5E-07D0F2FCA7F5}" srcId="{4D109D88-B450-4DC8-A39D-26BC2273FC6C}" destId="{ED55F51D-6CA9-4240-B067-4E29FBFA237C}" srcOrd="2" destOrd="0" parTransId="{ABC2F498-1B5A-4663-8A64-7E4651809114}" sibTransId="{73D4FCF9-D067-41F0-8367-F11CF0338DE9}"/>
    <dgm:cxn modelId="{16775F2F-8B27-4779-BC84-550165A97CB9}" type="presParOf" srcId="{DE5EBEAC-C715-4633-B8C6-A478AEBC3E41}" destId="{7709280F-2589-48DF-9D2A-F0CF73D128CC}" srcOrd="0" destOrd="0" presId="urn:microsoft.com/office/officeart/2005/8/layout/hProcess9"/>
    <dgm:cxn modelId="{5D86BC23-1DB9-4BAA-947C-111B0A58925B}" type="presParOf" srcId="{DE5EBEAC-C715-4633-B8C6-A478AEBC3E41}" destId="{8C029653-3962-4F4C-A5AE-BEBD88F73B64}" srcOrd="1" destOrd="0" presId="urn:microsoft.com/office/officeart/2005/8/layout/hProcess9"/>
    <dgm:cxn modelId="{237B26FE-39A7-4ED9-95C4-93FC5F9142D8}" type="presParOf" srcId="{8C029653-3962-4F4C-A5AE-BEBD88F73B64}" destId="{7796E41F-853B-4127-B25A-C2FA644C0FCF}" srcOrd="0" destOrd="0" presId="urn:microsoft.com/office/officeart/2005/8/layout/hProcess9"/>
    <dgm:cxn modelId="{7F311569-26DF-4C57-A713-C1394416A6F2}" type="presParOf" srcId="{8C029653-3962-4F4C-A5AE-BEBD88F73B64}" destId="{E14BF5A5-2B0C-4B63-83DA-6CB331B3768F}" srcOrd="1" destOrd="0" presId="urn:microsoft.com/office/officeart/2005/8/layout/hProcess9"/>
    <dgm:cxn modelId="{360C421F-5406-4E8F-B8DC-874891081646}" type="presParOf" srcId="{8C029653-3962-4F4C-A5AE-BEBD88F73B64}" destId="{606C06EA-977D-47F0-AF35-818A60E611F6}" srcOrd="2" destOrd="0" presId="urn:microsoft.com/office/officeart/2005/8/layout/hProcess9"/>
    <dgm:cxn modelId="{BC84E0A7-15BF-4836-8303-6E3121095636}" type="presParOf" srcId="{8C029653-3962-4F4C-A5AE-BEBD88F73B64}" destId="{7EBC5927-4609-47E2-B4E5-17B73065CE0E}" srcOrd="3" destOrd="0" presId="urn:microsoft.com/office/officeart/2005/8/layout/hProcess9"/>
    <dgm:cxn modelId="{39D66F27-CF19-4A48-9384-2243F813F199}" type="presParOf" srcId="{8C029653-3962-4F4C-A5AE-BEBD88F73B64}" destId="{3938C5B7-2AD5-418D-B813-A7E4A45B750E}"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60A106-C1FB-41D8-A8E5-5429CBEBEAD6}"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sv-SE"/>
        </a:p>
      </dgm:t>
    </dgm:pt>
    <dgm:pt modelId="{06D081C6-9876-4F6A-9113-D51E8155B51F}">
      <dgm:prSet phldrT="[Text]"/>
      <dgm:spPr/>
      <dgm:t>
        <a:bodyPr/>
        <a:lstStyle/>
        <a:p>
          <a:r>
            <a:rPr lang="sv-SE" dirty="0" smtClean="0"/>
            <a:t>För förtryck?</a:t>
          </a:r>
          <a:endParaRPr lang="sv-SE" dirty="0"/>
        </a:p>
      </dgm:t>
    </dgm:pt>
    <dgm:pt modelId="{CC4F43B9-8BA4-49AC-9153-DF13E4917BA4}" type="parTrans" cxnId="{61C18FA9-331A-4944-9F43-74766B8FF66E}">
      <dgm:prSet/>
      <dgm:spPr/>
      <dgm:t>
        <a:bodyPr/>
        <a:lstStyle/>
        <a:p>
          <a:endParaRPr lang="sv-SE"/>
        </a:p>
      </dgm:t>
    </dgm:pt>
    <dgm:pt modelId="{7D6A6B39-14C1-4BC9-A443-8934441DCAEF}" type="sibTrans" cxnId="{61C18FA9-331A-4944-9F43-74766B8FF66E}">
      <dgm:prSet/>
      <dgm:spPr/>
      <dgm:t>
        <a:bodyPr/>
        <a:lstStyle/>
        <a:p>
          <a:endParaRPr lang="sv-SE"/>
        </a:p>
      </dgm:t>
    </dgm:pt>
    <dgm:pt modelId="{550466D4-66E1-4E99-A423-917AE788A062}">
      <dgm:prSet phldrT="[Text]"/>
      <dgm:spPr/>
      <dgm:t>
        <a:bodyPr/>
        <a:lstStyle/>
        <a:p>
          <a:r>
            <a:rPr lang="sv-SE" dirty="0" smtClean="0"/>
            <a:t>Emot förtryck?</a:t>
          </a:r>
          <a:endParaRPr lang="sv-SE" dirty="0"/>
        </a:p>
      </dgm:t>
    </dgm:pt>
    <dgm:pt modelId="{E0314160-67B7-499F-A7DC-2CB136CB4693}" type="parTrans" cxnId="{AFEDDD35-3875-4A66-97C5-A5FBF41F2977}">
      <dgm:prSet/>
      <dgm:spPr/>
      <dgm:t>
        <a:bodyPr/>
        <a:lstStyle/>
        <a:p>
          <a:endParaRPr lang="sv-SE"/>
        </a:p>
      </dgm:t>
    </dgm:pt>
    <dgm:pt modelId="{D29F8D2B-D187-428D-8BBF-F5762A0567EF}" type="sibTrans" cxnId="{AFEDDD35-3875-4A66-97C5-A5FBF41F2977}">
      <dgm:prSet/>
      <dgm:spPr/>
      <dgm:t>
        <a:bodyPr/>
        <a:lstStyle/>
        <a:p>
          <a:endParaRPr lang="sv-SE"/>
        </a:p>
      </dgm:t>
    </dgm:pt>
    <dgm:pt modelId="{78DF0E5B-DD00-4EAB-98A5-6FFB0B7D62EE}" type="pres">
      <dgm:prSet presAssocID="{0760A106-C1FB-41D8-A8E5-5429CBEBEAD6}" presName="cycle" presStyleCnt="0">
        <dgm:presLayoutVars>
          <dgm:dir/>
          <dgm:resizeHandles val="exact"/>
        </dgm:presLayoutVars>
      </dgm:prSet>
      <dgm:spPr/>
      <dgm:t>
        <a:bodyPr/>
        <a:lstStyle/>
        <a:p>
          <a:endParaRPr lang="sv-SE"/>
        </a:p>
      </dgm:t>
    </dgm:pt>
    <dgm:pt modelId="{119EFE35-4618-4AA3-8100-6B0FEA728209}" type="pres">
      <dgm:prSet presAssocID="{06D081C6-9876-4F6A-9113-D51E8155B51F}" presName="arrow" presStyleLbl="node1" presStyleIdx="0" presStyleCnt="2">
        <dgm:presLayoutVars>
          <dgm:bulletEnabled val="1"/>
        </dgm:presLayoutVars>
      </dgm:prSet>
      <dgm:spPr/>
      <dgm:t>
        <a:bodyPr/>
        <a:lstStyle/>
        <a:p>
          <a:endParaRPr lang="sv-SE"/>
        </a:p>
      </dgm:t>
    </dgm:pt>
    <dgm:pt modelId="{32F2715A-DD75-4816-9BC2-76D041BF52D1}" type="pres">
      <dgm:prSet presAssocID="{550466D4-66E1-4E99-A423-917AE788A062}" presName="arrow" presStyleLbl="node1" presStyleIdx="1" presStyleCnt="2">
        <dgm:presLayoutVars>
          <dgm:bulletEnabled val="1"/>
        </dgm:presLayoutVars>
      </dgm:prSet>
      <dgm:spPr/>
      <dgm:t>
        <a:bodyPr/>
        <a:lstStyle/>
        <a:p>
          <a:endParaRPr lang="sv-SE"/>
        </a:p>
      </dgm:t>
    </dgm:pt>
  </dgm:ptLst>
  <dgm:cxnLst>
    <dgm:cxn modelId="{40A0E876-73AF-4FCF-82D5-E8AE83FD7204}" type="presOf" srcId="{0760A106-C1FB-41D8-A8E5-5429CBEBEAD6}" destId="{78DF0E5B-DD00-4EAB-98A5-6FFB0B7D62EE}" srcOrd="0" destOrd="0" presId="urn:microsoft.com/office/officeart/2005/8/layout/arrow1"/>
    <dgm:cxn modelId="{6F99DF1F-3FEC-4FA1-8BE0-CE105AAB024D}" type="presOf" srcId="{550466D4-66E1-4E99-A423-917AE788A062}" destId="{32F2715A-DD75-4816-9BC2-76D041BF52D1}" srcOrd="0" destOrd="0" presId="urn:microsoft.com/office/officeart/2005/8/layout/arrow1"/>
    <dgm:cxn modelId="{AFEDDD35-3875-4A66-97C5-A5FBF41F2977}" srcId="{0760A106-C1FB-41D8-A8E5-5429CBEBEAD6}" destId="{550466D4-66E1-4E99-A423-917AE788A062}" srcOrd="1" destOrd="0" parTransId="{E0314160-67B7-499F-A7DC-2CB136CB4693}" sibTransId="{D29F8D2B-D187-428D-8BBF-F5762A0567EF}"/>
    <dgm:cxn modelId="{14BED5BC-0DF4-4A8D-BE6B-026BBA16BA00}" type="presOf" srcId="{06D081C6-9876-4F6A-9113-D51E8155B51F}" destId="{119EFE35-4618-4AA3-8100-6B0FEA728209}" srcOrd="0" destOrd="0" presId="urn:microsoft.com/office/officeart/2005/8/layout/arrow1"/>
    <dgm:cxn modelId="{61C18FA9-331A-4944-9F43-74766B8FF66E}" srcId="{0760A106-C1FB-41D8-A8E5-5429CBEBEAD6}" destId="{06D081C6-9876-4F6A-9113-D51E8155B51F}" srcOrd="0" destOrd="0" parTransId="{CC4F43B9-8BA4-49AC-9153-DF13E4917BA4}" sibTransId="{7D6A6B39-14C1-4BC9-A443-8934441DCAEF}"/>
    <dgm:cxn modelId="{554B9F60-9B7F-4F1B-8A93-8AE1CE257DB7}" type="presParOf" srcId="{78DF0E5B-DD00-4EAB-98A5-6FFB0B7D62EE}" destId="{119EFE35-4618-4AA3-8100-6B0FEA728209}" srcOrd="0" destOrd="0" presId="urn:microsoft.com/office/officeart/2005/8/layout/arrow1"/>
    <dgm:cxn modelId="{B9A9A0D6-60A5-46F6-BE88-81EF7F65DD6D}" type="presParOf" srcId="{78DF0E5B-DD00-4EAB-98A5-6FFB0B7D62EE}" destId="{32F2715A-DD75-4816-9BC2-76D041BF52D1}" srcOrd="1" destOrd="0" presId="urn:microsoft.com/office/officeart/2005/8/layout/arrow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687299-6B43-42B0-8419-19F86F3BBFEB}" type="doc">
      <dgm:prSet loTypeId="urn:microsoft.com/office/officeart/2005/8/layout/venn1" loCatId="relationship" qsTypeId="urn:microsoft.com/office/officeart/2005/8/quickstyle/simple1" qsCatId="simple" csTypeId="urn:microsoft.com/office/officeart/2005/8/colors/accent1_2" csCatId="accent1" phldr="1"/>
      <dgm:spPr/>
    </dgm:pt>
    <dgm:pt modelId="{E69A284C-DBDC-4EAC-8756-93BBD0D4B1F9}">
      <dgm:prSet phldrT="[Text]" custT="1"/>
      <dgm:spPr/>
      <dgm:t>
        <a:bodyPr/>
        <a:lstStyle/>
        <a:p>
          <a:r>
            <a:rPr lang="sv-SE" sz="2800" b="1" dirty="0" smtClean="0"/>
            <a:t>Trohet</a:t>
          </a:r>
          <a:endParaRPr lang="sv-SE" sz="2800" b="1" dirty="0"/>
        </a:p>
      </dgm:t>
    </dgm:pt>
    <dgm:pt modelId="{9BE2F95B-D1D5-4751-A6AB-866B379EDB9C}" type="parTrans" cxnId="{13D47FE1-1A62-453C-9517-0E43F625C97C}">
      <dgm:prSet/>
      <dgm:spPr/>
      <dgm:t>
        <a:bodyPr/>
        <a:lstStyle/>
        <a:p>
          <a:endParaRPr lang="sv-SE"/>
        </a:p>
      </dgm:t>
    </dgm:pt>
    <dgm:pt modelId="{F71EC5E0-ED3D-477C-8CA8-85B6AD1D5B24}" type="sibTrans" cxnId="{13D47FE1-1A62-453C-9517-0E43F625C97C}">
      <dgm:prSet/>
      <dgm:spPr/>
      <dgm:t>
        <a:bodyPr/>
        <a:lstStyle/>
        <a:p>
          <a:endParaRPr lang="sv-SE"/>
        </a:p>
      </dgm:t>
    </dgm:pt>
    <dgm:pt modelId="{77F8A85D-76DE-4306-BB1D-3CA3AB00E2D3}">
      <dgm:prSet phldrT="[Text]" custT="1"/>
      <dgm:spPr/>
      <dgm:t>
        <a:bodyPr/>
        <a:lstStyle/>
        <a:p>
          <a:r>
            <a:rPr lang="sv-SE" sz="2800" b="1" dirty="0" smtClean="0"/>
            <a:t>Tillämpning</a:t>
          </a:r>
          <a:endParaRPr lang="sv-SE" sz="2800" b="1" dirty="0"/>
        </a:p>
      </dgm:t>
    </dgm:pt>
    <dgm:pt modelId="{2B4B0A97-2F7E-43C3-8175-EEA95D3432CC}" type="parTrans" cxnId="{BC8D6C64-C6AD-43F3-BFE0-446216E68111}">
      <dgm:prSet/>
      <dgm:spPr/>
      <dgm:t>
        <a:bodyPr/>
        <a:lstStyle/>
        <a:p>
          <a:endParaRPr lang="sv-SE"/>
        </a:p>
      </dgm:t>
    </dgm:pt>
    <dgm:pt modelId="{3EA4A4D2-639A-4D7F-8B37-547758462275}" type="sibTrans" cxnId="{BC8D6C64-C6AD-43F3-BFE0-446216E68111}">
      <dgm:prSet/>
      <dgm:spPr/>
      <dgm:t>
        <a:bodyPr/>
        <a:lstStyle/>
        <a:p>
          <a:endParaRPr lang="sv-SE"/>
        </a:p>
      </dgm:t>
    </dgm:pt>
    <dgm:pt modelId="{AEACB5B5-5F0F-4CCE-942C-DF8E9488C87D}">
      <dgm:prSet phldrT="[Text]" custT="1"/>
      <dgm:spPr/>
      <dgm:t>
        <a:bodyPr/>
        <a:lstStyle/>
        <a:p>
          <a:r>
            <a:rPr lang="sv-SE" sz="2800" b="1" dirty="0" smtClean="0"/>
            <a:t>Tolerans</a:t>
          </a:r>
          <a:endParaRPr lang="sv-SE" sz="2800" b="1" dirty="0"/>
        </a:p>
      </dgm:t>
    </dgm:pt>
    <dgm:pt modelId="{222CF9E8-946A-4AA1-A7EA-D4C724D058E9}" type="parTrans" cxnId="{9DE61F27-B2BC-44E4-8A64-932B4F5EF05F}">
      <dgm:prSet/>
      <dgm:spPr/>
      <dgm:t>
        <a:bodyPr/>
        <a:lstStyle/>
        <a:p>
          <a:endParaRPr lang="sv-SE"/>
        </a:p>
      </dgm:t>
    </dgm:pt>
    <dgm:pt modelId="{0385E56E-2A32-4B2E-B511-B1098EB568D6}" type="sibTrans" cxnId="{9DE61F27-B2BC-44E4-8A64-932B4F5EF05F}">
      <dgm:prSet/>
      <dgm:spPr/>
      <dgm:t>
        <a:bodyPr/>
        <a:lstStyle/>
        <a:p>
          <a:endParaRPr lang="sv-SE"/>
        </a:p>
      </dgm:t>
    </dgm:pt>
    <dgm:pt modelId="{6E7275D5-216B-4964-9CEC-F01A1CE9062C}" type="pres">
      <dgm:prSet presAssocID="{BB687299-6B43-42B0-8419-19F86F3BBFEB}" presName="compositeShape" presStyleCnt="0">
        <dgm:presLayoutVars>
          <dgm:chMax val="7"/>
          <dgm:dir/>
          <dgm:resizeHandles val="exact"/>
        </dgm:presLayoutVars>
      </dgm:prSet>
      <dgm:spPr/>
    </dgm:pt>
    <dgm:pt modelId="{DF6EB5EF-9048-4B6E-BC83-142E569D6B22}" type="pres">
      <dgm:prSet presAssocID="{E69A284C-DBDC-4EAC-8756-93BBD0D4B1F9}" presName="circ1" presStyleLbl="vennNode1" presStyleIdx="0" presStyleCnt="3" custLinFactNeighborX="695" custLinFactNeighborY="-1006"/>
      <dgm:spPr/>
      <dgm:t>
        <a:bodyPr/>
        <a:lstStyle/>
        <a:p>
          <a:endParaRPr lang="sv-SE"/>
        </a:p>
      </dgm:t>
    </dgm:pt>
    <dgm:pt modelId="{CF45C312-14A5-4031-83CD-34C76E1F18E5}" type="pres">
      <dgm:prSet presAssocID="{E69A284C-DBDC-4EAC-8756-93BBD0D4B1F9}" presName="circ1Tx" presStyleLbl="revTx" presStyleIdx="0" presStyleCnt="0">
        <dgm:presLayoutVars>
          <dgm:chMax val="0"/>
          <dgm:chPref val="0"/>
          <dgm:bulletEnabled val="1"/>
        </dgm:presLayoutVars>
      </dgm:prSet>
      <dgm:spPr/>
      <dgm:t>
        <a:bodyPr/>
        <a:lstStyle/>
        <a:p>
          <a:endParaRPr lang="sv-SE"/>
        </a:p>
      </dgm:t>
    </dgm:pt>
    <dgm:pt modelId="{5D28A26E-6672-4257-9D20-C68476A4FEF3}" type="pres">
      <dgm:prSet presAssocID="{77F8A85D-76DE-4306-BB1D-3CA3AB00E2D3}" presName="circ2" presStyleLbl="vennNode1" presStyleIdx="1" presStyleCnt="3" custScaleX="100345"/>
      <dgm:spPr/>
      <dgm:t>
        <a:bodyPr/>
        <a:lstStyle/>
        <a:p>
          <a:endParaRPr lang="sv-SE"/>
        </a:p>
      </dgm:t>
    </dgm:pt>
    <dgm:pt modelId="{2090605F-7813-4A90-8B64-129BBEF413B7}" type="pres">
      <dgm:prSet presAssocID="{77F8A85D-76DE-4306-BB1D-3CA3AB00E2D3}" presName="circ2Tx" presStyleLbl="revTx" presStyleIdx="0" presStyleCnt="0">
        <dgm:presLayoutVars>
          <dgm:chMax val="0"/>
          <dgm:chPref val="0"/>
          <dgm:bulletEnabled val="1"/>
        </dgm:presLayoutVars>
      </dgm:prSet>
      <dgm:spPr/>
      <dgm:t>
        <a:bodyPr/>
        <a:lstStyle/>
        <a:p>
          <a:endParaRPr lang="sv-SE"/>
        </a:p>
      </dgm:t>
    </dgm:pt>
    <dgm:pt modelId="{ED61C08A-660A-46C4-B604-0BDC8FA7434D}" type="pres">
      <dgm:prSet presAssocID="{AEACB5B5-5F0F-4CCE-942C-DF8E9488C87D}" presName="circ3" presStyleLbl="vennNode1" presStyleIdx="2" presStyleCnt="3" custLinFactNeighborX="-7048" custLinFactNeighborY="2234"/>
      <dgm:spPr/>
      <dgm:t>
        <a:bodyPr/>
        <a:lstStyle/>
        <a:p>
          <a:endParaRPr lang="sv-SE"/>
        </a:p>
      </dgm:t>
    </dgm:pt>
    <dgm:pt modelId="{8E1C46DB-4829-4EA2-9C6C-F8E0C7384AC2}" type="pres">
      <dgm:prSet presAssocID="{AEACB5B5-5F0F-4CCE-942C-DF8E9488C87D}" presName="circ3Tx" presStyleLbl="revTx" presStyleIdx="0" presStyleCnt="0">
        <dgm:presLayoutVars>
          <dgm:chMax val="0"/>
          <dgm:chPref val="0"/>
          <dgm:bulletEnabled val="1"/>
        </dgm:presLayoutVars>
      </dgm:prSet>
      <dgm:spPr/>
      <dgm:t>
        <a:bodyPr/>
        <a:lstStyle/>
        <a:p>
          <a:endParaRPr lang="sv-SE"/>
        </a:p>
      </dgm:t>
    </dgm:pt>
  </dgm:ptLst>
  <dgm:cxnLst>
    <dgm:cxn modelId="{9DE61F27-B2BC-44E4-8A64-932B4F5EF05F}" srcId="{BB687299-6B43-42B0-8419-19F86F3BBFEB}" destId="{AEACB5B5-5F0F-4CCE-942C-DF8E9488C87D}" srcOrd="2" destOrd="0" parTransId="{222CF9E8-946A-4AA1-A7EA-D4C724D058E9}" sibTransId="{0385E56E-2A32-4B2E-B511-B1098EB568D6}"/>
    <dgm:cxn modelId="{761150AC-E595-4C83-943C-97977F4EEA81}" type="presOf" srcId="{E69A284C-DBDC-4EAC-8756-93BBD0D4B1F9}" destId="{DF6EB5EF-9048-4B6E-BC83-142E569D6B22}" srcOrd="0" destOrd="0" presId="urn:microsoft.com/office/officeart/2005/8/layout/venn1"/>
    <dgm:cxn modelId="{5326604C-0D9D-4527-9F1F-99BEED53810A}" type="presOf" srcId="{E69A284C-DBDC-4EAC-8756-93BBD0D4B1F9}" destId="{CF45C312-14A5-4031-83CD-34C76E1F18E5}" srcOrd="1" destOrd="0" presId="urn:microsoft.com/office/officeart/2005/8/layout/venn1"/>
    <dgm:cxn modelId="{74C1FD3B-0A42-4E9F-99BD-FBEF76022479}" type="presOf" srcId="{AEACB5B5-5F0F-4CCE-942C-DF8E9488C87D}" destId="{8E1C46DB-4829-4EA2-9C6C-F8E0C7384AC2}" srcOrd="1" destOrd="0" presId="urn:microsoft.com/office/officeart/2005/8/layout/venn1"/>
    <dgm:cxn modelId="{BC8D6C64-C6AD-43F3-BFE0-446216E68111}" srcId="{BB687299-6B43-42B0-8419-19F86F3BBFEB}" destId="{77F8A85D-76DE-4306-BB1D-3CA3AB00E2D3}" srcOrd="1" destOrd="0" parTransId="{2B4B0A97-2F7E-43C3-8175-EEA95D3432CC}" sibTransId="{3EA4A4D2-639A-4D7F-8B37-547758462275}"/>
    <dgm:cxn modelId="{672854E2-624B-4BD5-A79E-E122268C1935}" type="presOf" srcId="{AEACB5B5-5F0F-4CCE-942C-DF8E9488C87D}" destId="{ED61C08A-660A-46C4-B604-0BDC8FA7434D}" srcOrd="0" destOrd="0" presId="urn:microsoft.com/office/officeart/2005/8/layout/venn1"/>
    <dgm:cxn modelId="{EF9359C7-FE1A-4416-8F5B-DFFA17FB2A9C}" type="presOf" srcId="{77F8A85D-76DE-4306-BB1D-3CA3AB00E2D3}" destId="{2090605F-7813-4A90-8B64-129BBEF413B7}" srcOrd="1" destOrd="0" presId="urn:microsoft.com/office/officeart/2005/8/layout/venn1"/>
    <dgm:cxn modelId="{93492945-129B-4B28-B8EE-9E8DEAC083A5}" type="presOf" srcId="{77F8A85D-76DE-4306-BB1D-3CA3AB00E2D3}" destId="{5D28A26E-6672-4257-9D20-C68476A4FEF3}" srcOrd="0" destOrd="0" presId="urn:microsoft.com/office/officeart/2005/8/layout/venn1"/>
    <dgm:cxn modelId="{13D47FE1-1A62-453C-9517-0E43F625C97C}" srcId="{BB687299-6B43-42B0-8419-19F86F3BBFEB}" destId="{E69A284C-DBDC-4EAC-8756-93BBD0D4B1F9}" srcOrd="0" destOrd="0" parTransId="{9BE2F95B-D1D5-4751-A6AB-866B379EDB9C}" sibTransId="{F71EC5E0-ED3D-477C-8CA8-85B6AD1D5B24}"/>
    <dgm:cxn modelId="{8FBBF525-4243-4FCD-8AE2-8795DA5C0548}" type="presOf" srcId="{BB687299-6B43-42B0-8419-19F86F3BBFEB}" destId="{6E7275D5-216B-4964-9CEC-F01A1CE9062C}" srcOrd="0" destOrd="0" presId="urn:microsoft.com/office/officeart/2005/8/layout/venn1"/>
    <dgm:cxn modelId="{DFF3519F-15E6-48F2-87FD-4B9D47410536}" type="presParOf" srcId="{6E7275D5-216B-4964-9CEC-F01A1CE9062C}" destId="{DF6EB5EF-9048-4B6E-BC83-142E569D6B22}" srcOrd="0" destOrd="0" presId="urn:microsoft.com/office/officeart/2005/8/layout/venn1"/>
    <dgm:cxn modelId="{01F1DBFA-21B9-4F77-89B4-4CC05D8A3EBF}" type="presParOf" srcId="{6E7275D5-216B-4964-9CEC-F01A1CE9062C}" destId="{CF45C312-14A5-4031-83CD-34C76E1F18E5}" srcOrd="1" destOrd="0" presId="urn:microsoft.com/office/officeart/2005/8/layout/venn1"/>
    <dgm:cxn modelId="{F31B4573-CE8B-4A05-8A1A-F12ABC63956E}" type="presParOf" srcId="{6E7275D5-216B-4964-9CEC-F01A1CE9062C}" destId="{5D28A26E-6672-4257-9D20-C68476A4FEF3}" srcOrd="2" destOrd="0" presId="urn:microsoft.com/office/officeart/2005/8/layout/venn1"/>
    <dgm:cxn modelId="{AB8FAFA7-D304-42DC-AB13-EE7017FF46D5}" type="presParOf" srcId="{6E7275D5-216B-4964-9CEC-F01A1CE9062C}" destId="{2090605F-7813-4A90-8B64-129BBEF413B7}" srcOrd="3" destOrd="0" presId="urn:microsoft.com/office/officeart/2005/8/layout/venn1"/>
    <dgm:cxn modelId="{1B609F6E-F0C6-4D8D-9B62-DD013CABACDB}" type="presParOf" srcId="{6E7275D5-216B-4964-9CEC-F01A1CE9062C}" destId="{ED61C08A-660A-46C4-B604-0BDC8FA7434D}" srcOrd="4" destOrd="0" presId="urn:microsoft.com/office/officeart/2005/8/layout/venn1"/>
    <dgm:cxn modelId="{6130C191-258E-4369-9FD6-645D9F659445}" type="presParOf" srcId="{6E7275D5-216B-4964-9CEC-F01A1CE9062C}" destId="{8E1C46DB-4829-4EA2-9C6C-F8E0C7384AC2}"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4612E1-8466-41EB-8863-F352E9DD56CC}">
      <dsp:nvSpPr>
        <dsp:cNvPr id="0" name=""/>
        <dsp:cNvSpPr/>
      </dsp:nvSpPr>
      <dsp:spPr>
        <a:xfrm>
          <a:off x="2705471" y="63006"/>
          <a:ext cx="3024336" cy="302433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sv-SE" sz="3200" b="1" kern="1200" dirty="0" smtClean="0"/>
            <a:t>Lagstiftning</a:t>
          </a:r>
          <a:endParaRPr lang="sv-SE" sz="3200" b="1" kern="1200" dirty="0"/>
        </a:p>
      </dsp:txBody>
      <dsp:txXfrm>
        <a:off x="3108716" y="592265"/>
        <a:ext cx="2217846" cy="1360951"/>
      </dsp:txXfrm>
    </dsp:sp>
    <dsp:sp modelId="{83F3DFC2-EA46-411C-A5A4-633E89DFAFC2}">
      <dsp:nvSpPr>
        <dsp:cNvPr id="0" name=""/>
        <dsp:cNvSpPr/>
      </dsp:nvSpPr>
      <dsp:spPr>
        <a:xfrm>
          <a:off x="3764906" y="1953217"/>
          <a:ext cx="3024336" cy="302433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sv-SE" sz="3200" b="1" kern="1200" dirty="0" smtClean="0"/>
            <a:t>Kultur</a:t>
          </a:r>
        </a:p>
        <a:p>
          <a:pPr lvl="0" algn="ctr" defTabSz="1422400">
            <a:lnSpc>
              <a:spcPct val="90000"/>
            </a:lnSpc>
            <a:spcBef>
              <a:spcPct val="0"/>
            </a:spcBef>
            <a:spcAft>
              <a:spcPct val="35000"/>
            </a:spcAft>
          </a:pPr>
          <a:r>
            <a:rPr lang="sv-SE" sz="3200" b="1" kern="1200" dirty="0" smtClean="0"/>
            <a:t>debatt</a:t>
          </a:r>
          <a:endParaRPr lang="sv-SE" sz="3200" b="1" kern="1200" dirty="0"/>
        </a:p>
      </dsp:txBody>
      <dsp:txXfrm>
        <a:off x="4689849" y="2734503"/>
        <a:ext cx="1814601" cy="1663384"/>
      </dsp:txXfrm>
    </dsp:sp>
    <dsp:sp modelId="{35CD565E-302C-4BBD-B776-9DAAEC18D029}">
      <dsp:nvSpPr>
        <dsp:cNvPr id="0" name=""/>
        <dsp:cNvSpPr/>
      </dsp:nvSpPr>
      <dsp:spPr>
        <a:xfrm>
          <a:off x="1433577" y="1850812"/>
          <a:ext cx="3024336" cy="302433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sv-SE" sz="3200" b="1" kern="1200" dirty="0" smtClean="0"/>
            <a:t>Religion</a:t>
          </a:r>
          <a:endParaRPr lang="sv-SE" sz="3200" b="1" kern="1200" dirty="0"/>
        </a:p>
      </dsp:txBody>
      <dsp:txXfrm>
        <a:off x="1718369" y="2632099"/>
        <a:ext cx="1814601" cy="166338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9611C5-8AA5-40B4-8749-83FB38EE15DA}">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F3E519-1C07-487C-BB8A-F4169FC13AFB}">
      <dsp:nvSpPr>
        <dsp:cNvPr id="0" name=""/>
        <dsp:cNvSpPr/>
      </dsp:nvSpPr>
      <dsp:spPr>
        <a:xfrm>
          <a:off x="1172" y="1357788"/>
          <a:ext cx="2533999"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sv-SE" sz="3200" b="1" kern="1200" dirty="0" smtClean="0"/>
            <a:t>Sigmund Freud </a:t>
          </a:r>
        </a:p>
        <a:p>
          <a:pPr lvl="0" algn="ctr" defTabSz="1422400">
            <a:lnSpc>
              <a:spcPct val="90000"/>
            </a:lnSpc>
            <a:spcBef>
              <a:spcPct val="0"/>
            </a:spcBef>
            <a:spcAft>
              <a:spcPct val="35000"/>
            </a:spcAft>
          </a:pPr>
          <a:r>
            <a:rPr lang="sv-SE" sz="3200" kern="1200" dirty="0" smtClean="0"/>
            <a:t>(1905) </a:t>
          </a:r>
          <a:endParaRPr lang="sv-SE" sz="3200" kern="1200" dirty="0"/>
        </a:p>
      </dsp:txBody>
      <dsp:txXfrm>
        <a:off x="1172" y="1357788"/>
        <a:ext cx="2533999" cy="1810385"/>
      </dsp:txXfrm>
    </dsp:sp>
    <dsp:sp modelId="{187E1DA4-3465-400B-B607-ACEE7D85F2BA}">
      <dsp:nvSpPr>
        <dsp:cNvPr id="0" name=""/>
        <dsp:cNvSpPr/>
      </dsp:nvSpPr>
      <dsp:spPr>
        <a:xfrm>
          <a:off x="2847800" y="1357788"/>
          <a:ext cx="2533999"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sv-SE" sz="3200" b="1" kern="1200" dirty="0" smtClean="0"/>
            <a:t>D.H. Lawrence </a:t>
          </a:r>
        </a:p>
        <a:p>
          <a:pPr lvl="0" algn="ctr" defTabSz="1422400">
            <a:lnSpc>
              <a:spcPct val="90000"/>
            </a:lnSpc>
            <a:spcBef>
              <a:spcPct val="0"/>
            </a:spcBef>
            <a:spcAft>
              <a:spcPct val="35000"/>
            </a:spcAft>
          </a:pPr>
          <a:r>
            <a:rPr lang="sv-SE" sz="3200" kern="1200" dirty="0" smtClean="0"/>
            <a:t>(1929) </a:t>
          </a:r>
          <a:endParaRPr lang="sv-SE" sz="3200" kern="1200" dirty="0"/>
        </a:p>
      </dsp:txBody>
      <dsp:txXfrm>
        <a:off x="2847800" y="1357788"/>
        <a:ext cx="2533999" cy="1810385"/>
      </dsp:txXfrm>
    </dsp:sp>
    <dsp:sp modelId="{2FF5E467-DEC5-40C8-99A6-00B414020A3F}">
      <dsp:nvSpPr>
        <dsp:cNvPr id="0" name=""/>
        <dsp:cNvSpPr/>
      </dsp:nvSpPr>
      <dsp:spPr>
        <a:xfrm>
          <a:off x="5694428" y="1357788"/>
          <a:ext cx="2533999"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sv-SE" sz="3200" b="1" kern="1200" dirty="0" smtClean="0"/>
            <a:t>Makarna Myrdal</a:t>
          </a:r>
        </a:p>
        <a:p>
          <a:pPr lvl="0" algn="ctr" defTabSz="1422400">
            <a:lnSpc>
              <a:spcPct val="90000"/>
            </a:lnSpc>
            <a:spcBef>
              <a:spcPct val="0"/>
            </a:spcBef>
            <a:spcAft>
              <a:spcPct val="35000"/>
            </a:spcAft>
          </a:pPr>
          <a:r>
            <a:rPr lang="sv-SE" sz="3200" kern="1200" dirty="0" smtClean="0"/>
            <a:t>(1934)</a:t>
          </a:r>
          <a:endParaRPr lang="sv-SE" sz="3200" kern="1200" dirty="0"/>
        </a:p>
      </dsp:txBody>
      <dsp:txXfrm>
        <a:off x="5694428" y="1357788"/>
        <a:ext cx="2533999" cy="181038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4E9FFF-0F9D-4618-B1B8-278745EAC962}">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09BD7F-A7C8-4ADD-8A7A-FA7EB8AFD7B2}">
      <dsp:nvSpPr>
        <dsp:cNvPr id="0" name=""/>
        <dsp:cNvSpPr/>
      </dsp:nvSpPr>
      <dsp:spPr>
        <a:xfrm>
          <a:off x="3968" y="1357788"/>
          <a:ext cx="2543922"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sv-SE" sz="3200" b="1" kern="1200" dirty="0" smtClean="0"/>
            <a:t>Kinsey rapporterna</a:t>
          </a:r>
          <a:r>
            <a:rPr lang="sv-SE" sz="3200" kern="1200" dirty="0" smtClean="0"/>
            <a:t>(1948, 1953)</a:t>
          </a:r>
          <a:endParaRPr lang="sv-SE" sz="3200" kern="1200" dirty="0"/>
        </a:p>
      </dsp:txBody>
      <dsp:txXfrm>
        <a:off x="3968" y="1357788"/>
        <a:ext cx="2543922" cy="1810385"/>
      </dsp:txXfrm>
    </dsp:sp>
    <dsp:sp modelId="{5547F996-BD8F-4C86-B737-1FA99967F981}">
      <dsp:nvSpPr>
        <dsp:cNvPr id="0" name=""/>
        <dsp:cNvSpPr/>
      </dsp:nvSpPr>
      <dsp:spPr>
        <a:xfrm>
          <a:off x="2842838" y="1357788"/>
          <a:ext cx="2543922"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sv-SE" sz="3200" b="1" kern="1200" dirty="0" smtClean="0"/>
            <a:t>Michael Foucault</a:t>
          </a:r>
        </a:p>
        <a:p>
          <a:pPr lvl="0" algn="ctr" defTabSz="1422400">
            <a:lnSpc>
              <a:spcPct val="90000"/>
            </a:lnSpc>
            <a:spcBef>
              <a:spcPct val="0"/>
            </a:spcBef>
            <a:spcAft>
              <a:spcPct val="35000"/>
            </a:spcAft>
          </a:pPr>
          <a:r>
            <a:rPr lang="sv-SE" sz="3200" b="0" kern="1200" dirty="0" smtClean="0"/>
            <a:t>(1974)</a:t>
          </a:r>
          <a:endParaRPr lang="sv-SE" sz="3200" b="0" kern="1200" dirty="0"/>
        </a:p>
      </dsp:txBody>
      <dsp:txXfrm>
        <a:off x="2842838" y="1357788"/>
        <a:ext cx="2543922" cy="1810385"/>
      </dsp:txXfrm>
    </dsp:sp>
    <dsp:sp modelId="{F0F8A99C-C30D-4D50-BFC5-5ED772DFAD54}">
      <dsp:nvSpPr>
        <dsp:cNvPr id="0" name=""/>
        <dsp:cNvSpPr/>
      </dsp:nvSpPr>
      <dsp:spPr>
        <a:xfrm>
          <a:off x="5681709" y="1357788"/>
          <a:ext cx="2543922"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sv-SE" sz="3200" b="1" kern="1200" dirty="0" smtClean="0"/>
            <a:t>”Det glada 80-talet”</a:t>
          </a:r>
          <a:endParaRPr lang="sv-SE" sz="3200" b="1" kern="1200" dirty="0"/>
        </a:p>
      </dsp:txBody>
      <dsp:txXfrm>
        <a:off x="5681709" y="1357788"/>
        <a:ext cx="2543922" cy="181038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09280F-2589-48DF-9D2A-F0CF73D128CC}">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96E41F-853B-4127-B25A-C2FA644C0FCF}">
      <dsp:nvSpPr>
        <dsp:cNvPr id="0" name=""/>
        <dsp:cNvSpPr/>
      </dsp:nvSpPr>
      <dsp:spPr>
        <a:xfrm>
          <a:off x="4960" y="1357788"/>
          <a:ext cx="2571122"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sv-SE" sz="3200" b="1" kern="1200" dirty="0" smtClean="0"/>
            <a:t>Judith </a:t>
          </a:r>
          <a:r>
            <a:rPr lang="sv-SE" sz="3200" b="1" kern="1200" dirty="0" err="1" smtClean="0"/>
            <a:t>Buttler</a:t>
          </a:r>
          <a:endParaRPr lang="sv-SE" sz="3200" b="1" kern="1200" dirty="0" smtClean="0"/>
        </a:p>
        <a:p>
          <a:pPr lvl="0" algn="ctr" defTabSz="1422400">
            <a:lnSpc>
              <a:spcPct val="90000"/>
            </a:lnSpc>
            <a:spcBef>
              <a:spcPct val="0"/>
            </a:spcBef>
            <a:spcAft>
              <a:spcPct val="35000"/>
            </a:spcAft>
          </a:pPr>
          <a:r>
            <a:rPr lang="sv-SE" sz="3200" kern="1200" dirty="0" smtClean="0"/>
            <a:t>(1990)</a:t>
          </a:r>
          <a:endParaRPr lang="sv-SE" sz="3200" kern="1200" dirty="0"/>
        </a:p>
      </dsp:txBody>
      <dsp:txXfrm>
        <a:off x="4960" y="1357788"/>
        <a:ext cx="2571122" cy="1810385"/>
      </dsp:txXfrm>
    </dsp:sp>
    <dsp:sp modelId="{606C06EA-977D-47F0-AF35-818A60E611F6}">
      <dsp:nvSpPr>
        <dsp:cNvPr id="0" name=""/>
        <dsp:cNvSpPr/>
      </dsp:nvSpPr>
      <dsp:spPr>
        <a:xfrm>
          <a:off x="2829238" y="1357788"/>
          <a:ext cx="2571122"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sv-SE" sz="3200" b="1" kern="1200" dirty="0" smtClean="0"/>
            <a:t>Lagen om partnerskap</a:t>
          </a:r>
        </a:p>
        <a:p>
          <a:pPr lvl="0" algn="ctr" defTabSz="1422400">
            <a:lnSpc>
              <a:spcPct val="90000"/>
            </a:lnSpc>
            <a:spcBef>
              <a:spcPct val="0"/>
            </a:spcBef>
            <a:spcAft>
              <a:spcPct val="35000"/>
            </a:spcAft>
          </a:pPr>
          <a:r>
            <a:rPr lang="sv-SE" sz="3200" kern="1200" dirty="0" smtClean="0"/>
            <a:t>(1994, 2009)</a:t>
          </a:r>
          <a:endParaRPr lang="sv-SE" sz="3200" kern="1200" dirty="0"/>
        </a:p>
      </dsp:txBody>
      <dsp:txXfrm>
        <a:off x="2829238" y="1357788"/>
        <a:ext cx="2571122" cy="1810385"/>
      </dsp:txXfrm>
    </dsp:sp>
    <dsp:sp modelId="{3938C5B7-2AD5-418D-B813-A7E4A45B750E}">
      <dsp:nvSpPr>
        <dsp:cNvPr id="0" name=""/>
        <dsp:cNvSpPr/>
      </dsp:nvSpPr>
      <dsp:spPr>
        <a:xfrm>
          <a:off x="5626969" y="1324749"/>
          <a:ext cx="2571122"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sv-SE" sz="2800" b="1" kern="1200" dirty="0" smtClean="0"/>
            <a:t>”Torka aldrig tårar utan handskar”</a:t>
          </a:r>
        </a:p>
        <a:p>
          <a:pPr lvl="0" algn="ctr" defTabSz="1244600">
            <a:lnSpc>
              <a:spcPct val="90000"/>
            </a:lnSpc>
            <a:spcBef>
              <a:spcPct val="0"/>
            </a:spcBef>
            <a:spcAft>
              <a:spcPct val="35000"/>
            </a:spcAft>
          </a:pPr>
          <a:r>
            <a:rPr lang="sv-SE" sz="2800" kern="1200" dirty="0" smtClean="0"/>
            <a:t>(2012)</a:t>
          </a:r>
          <a:endParaRPr lang="sv-SE" sz="2800" kern="1200" dirty="0"/>
        </a:p>
      </dsp:txBody>
      <dsp:txXfrm>
        <a:off x="5626969" y="1324749"/>
        <a:ext cx="2571122" cy="181038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9EFE35-4618-4AA3-8100-6B0FEA728209}">
      <dsp:nvSpPr>
        <dsp:cNvPr id="0" name=""/>
        <dsp:cNvSpPr/>
      </dsp:nvSpPr>
      <dsp:spPr>
        <a:xfrm rot="16200000">
          <a:off x="342" y="304031"/>
          <a:ext cx="3917900" cy="3917900"/>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152" tIns="327152" rIns="327152" bIns="327152" numCol="1" spcCol="1270" anchor="ctr" anchorCtr="0">
          <a:noAutofit/>
        </a:bodyPr>
        <a:lstStyle/>
        <a:p>
          <a:pPr lvl="0" algn="ctr" defTabSz="2044700">
            <a:lnSpc>
              <a:spcPct val="90000"/>
            </a:lnSpc>
            <a:spcBef>
              <a:spcPct val="0"/>
            </a:spcBef>
            <a:spcAft>
              <a:spcPct val="35000"/>
            </a:spcAft>
          </a:pPr>
          <a:r>
            <a:rPr lang="sv-SE" sz="4600" kern="1200" dirty="0" smtClean="0"/>
            <a:t>För förtryck?</a:t>
          </a:r>
          <a:endParaRPr lang="sv-SE" sz="4600" kern="1200" dirty="0"/>
        </a:p>
      </dsp:txBody>
      <dsp:txXfrm rot="16200000">
        <a:off x="342" y="304031"/>
        <a:ext cx="3917900" cy="3917900"/>
      </dsp:txXfrm>
    </dsp:sp>
    <dsp:sp modelId="{32F2715A-DD75-4816-9BC2-76D041BF52D1}">
      <dsp:nvSpPr>
        <dsp:cNvPr id="0" name=""/>
        <dsp:cNvSpPr/>
      </dsp:nvSpPr>
      <dsp:spPr>
        <a:xfrm rot="5400000">
          <a:off x="4311357" y="304031"/>
          <a:ext cx="3917900" cy="3917900"/>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152" tIns="327152" rIns="327152" bIns="327152" numCol="1" spcCol="1270" anchor="ctr" anchorCtr="0">
          <a:noAutofit/>
        </a:bodyPr>
        <a:lstStyle/>
        <a:p>
          <a:pPr lvl="0" algn="ctr" defTabSz="2044700">
            <a:lnSpc>
              <a:spcPct val="90000"/>
            </a:lnSpc>
            <a:spcBef>
              <a:spcPct val="0"/>
            </a:spcBef>
            <a:spcAft>
              <a:spcPct val="35000"/>
            </a:spcAft>
          </a:pPr>
          <a:r>
            <a:rPr lang="sv-SE" sz="4600" kern="1200" dirty="0" smtClean="0"/>
            <a:t>Emot förtryck?</a:t>
          </a:r>
          <a:endParaRPr lang="sv-SE" sz="4600" kern="1200" dirty="0"/>
        </a:p>
      </dsp:txBody>
      <dsp:txXfrm rot="5400000">
        <a:off x="4311357" y="304031"/>
        <a:ext cx="3917900" cy="391790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6EB5EF-9048-4B6E-BC83-142E569D6B22}">
      <dsp:nvSpPr>
        <dsp:cNvPr id="0" name=""/>
        <dsp:cNvSpPr/>
      </dsp:nvSpPr>
      <dsp:spPr>
        <a:xfrm>
          <a:off x="2797393" y="31651"/>
          <a:ext cx="2937926" cy="293792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sv-SE" sz="2800" b="1" kern="1200" dirty="0" smtClean="0"/>
            <a:t>Trohet</a:t>
          </a:r>
          <a:endParaRPr lang="sv-SE" sz="2800" b="1" kern="1200" dirty="0"/>
        </a:p>
      </dsp:txBody>
      <dsp:txXfrm>
        <a:off x="3189116" y="545788"/>
        <a:ext cx="2154479" cy="1322066"/>
      </dsp:txXfrm>
    </dsp:sp>
    <dsp:sp modelId="{5D28A26E-6672-4257-9D20-C68476A4FEF3}">
      <dsp:nvSpPr>
        <dsp:cNvPr id="0" name=""/>
        <dsp:cNvSpPr/>
      </dsp:nvSpPr>
      <dsp:spPr>
        <a:xfrm>
          <a:off x="3832008" y="1897410"/>
          <a:ext cx="2948062" cy="293792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sv-SE" sz="2800" b="1" kern="1200" dirty="0" smtClean="0"/>
            <a:t>Tillämpning</a:t>
          </a:r>
          <a:endParaRPr lang="sv-SE" sz="2800" b="1" kern="1200" dirty="0"/>
        </a:p>
      </dsp:txBody>
      <dsp:txXfrm>
        <a:off x="4733624" y="2656375"/>
        <a:ext cx="1768837" cy="1615859"/>
      </dsp:txXfrm>
    </dsp:sp>
    <dsp:sp modelId="{ED61C08A-660A-46C4-B604-0BDC8FA7434D}">
      <dsp:nvSpPr>
        <dsp:cNvPr id="0" name=""/>
        <dsp:cNvSpPr/>
      </dsp:nvSpPr>
      <dsp:spPr>
        <a:xfrm>
          <a:off x="1509808" y="1958617"/>
          <a:ext cx="2937926" cy="293792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sv-SE" sz="2800" b="1" kern="1200" dirty="0" smtClean="0"/>
            <a:t>Tolerans</a:t>
          </a:r>
          <a:endParaRPr lang="sv-SE" sz="2800" b="1" kern="1200" dirty="0"/>
        </a:p>
      </dsp:txBody>
      <dsp:txXfrm>
        <a:off x="1786462" y="2717581"/>
        <a:ext cx="1762755" cy="161585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5659" cy="496332"/>
          </a:xfrm>
          <a:prstGeom prst="rect">
            <a:avLst/>
          </a:prstGeom>
        </p:spPr>
        <p:txBody>
          <a:bodyPr vert="horz" lIns="91433" tIns="45717" rIns="91433" bIns="45717" rtlCol="0"/>
          <a:lstStyle>
            <a:lvl1pPr algn="l">
              <a:defRPr sz="1200"/>
            </a:lvl1pPr>
          </a:lstStyle>
          <a:p>
            <a:endParaRPr lang="sv-SE"/>
          </a:p>
        </p:txBody>
      </p:sp>
      <p:sp>
        <p:nvSpPr>
          <p:cNvPr id="3" name="Platshållare för datum 2"/>
          <p:cNvSpPr>
            <a:spLocks noGrp="1"/>
          </p:cNvSpPr>
          <p:nvPr>
            <p:ph type="dt" idx="1"/>
          </p:nvPr>
        </p:nvSpPr>
        <p:spPr>
          <a:xfrm>
            <a:off x="3850444" y="0"/>
            <a:ext cx="2945659" cy="496332"/>
          </a:xfrm>
          <a:prstGeom prst="rect">
            <a:avLst/>
          </a:prstGeom>
        </p:spPr>
        <p:txBody>
          <a:bodyPr vert="horz" lIns="91433" tIns="45717" rIns="91433" bIns="45717" rtlCol="0"/>
          <a:lstStyle>
            <a:lvl1pPr algn="r">
              <a:defRPr sz="1200"/>
            </a:lvl1pPr>
          </a:lstStyle>
          <a:p>
            <a:fld id="{C666E320-913C-46D4-BD03-8DE82F8E0A21}" type="datetimeFigureOut">
              <a:rPr lang="sv-SE" smtClean="0"/>
              <a:pPr/>
              <a:t>2016-04-11</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3" tIns="45717" rIns="91433" bIns="45717" rtlCol="0" anchor="ctr"/>
          <a:lstStyle/>
          <a:p>
            <a:endParaRPr lang="sv-SE"/>
          </a:p>
        </p:txBody>
      </p:sp>
      <p:sp>
        <p:nvSpPr>
          <p:cNvPr id="5" name="Platshållare för anteckningar 4"/>
          <p:cNvSpPr>
            <a:spLocks noGrp="1"/>
          </p:cNvSpPr>
          <p:nvPr>
            <p:ph type="body" sz="quarter" idx="3"/>
          </p:nvPr>
        </p:nvSpPr>
        <p:spPr>
          <a:xfrm>
            <a:off x="679768" y="4715154"/>
            <a:ext cx="5438140" cy="4466987"/>
          </a:xfrm>
          <a:prstGeom prst="rect">
            <a:avLst/>
          </a:prstGeom>
        </p:spPr>
        <p:txBody>
          <a:bodyPr vert="horz" lIns="91433" tIns="45717" rIns="91433" bIns="45717"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1" y="9428583"/>
            <a:ext cx="2945659" cy="496332"/>
          </a:xfrm>
          <a:prstGeom prst="rect">
            <a:avLst/>
          </a:prstGeom>
        </p:spPr>
        <p:txBody>
          <a:bodyPr vert="horz" lIns="91433" tIns="45717" rIns="91433" bIns="45717"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4" y="9428583"/>
            <a:ext cx="2945659" cy="496332"/>
          </a:xfrm>
          <a:prstGeom prst="rect">
            <a:avLst/>
          </a:prstGeom>
        </p:spPr>
        <p:txBody>
          <a:bodyPr vert="horz" lIns="91433" tIns="45717" rIns="91433" bIns="45717" rtlCol="0" anchor="b"/>
          <a:lstStyle>
            <a:lvl1pPr algn="r">
              <a:defRPr sz="1200"/>
            </a:lvl1pPr>
          </a:lstStyle>
          <a:p>
            <a:fld id="{B3A3322D-1735-4546-BF59-29729930EC2E}" type="slidenum">
              <a:rPr lang="sv-SE" smtClean="0"/>
              <a:pPr/>
              <a:t>‹#›</a:t>
            </a:fld>
            <a:endParaRPr lang="sv-S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pic>
        <p:nvPicPr>
          <p:cNvPr id="7" name="Bildobjekt 6" descr="Nära2020_bilder.jpg"/>
          <p:cNvPicPr>
            <a:picLocks noChangeAspect="1"/>
          </p:cNvPicPr>
          <p:nvPr/>
        </p:nvPicPr>
        <p:blipFill>
          <a:blip r:embed="rId2" cstate="print"/>
          <a:stretch>
            <a:fillRect/>
          </a:stretch>
        </p:blipFill>
        <p:spPr>
          <a:xfrm>
            <a:off x="0" y="0"/>
            <a:ext cx="9144000" cy="5337259"/>
          </a:xfrm>
          <a:prstGeom prst="rect">
            <a:avLst/>
          </a:prstGeom>
        </p:spPr>
      </p:pic>
      <p:sp>
        <p:nvSpPr>
          <p:cNvPr id="2" name="Rubrik 1"/>
          <p:cNvSpPr>
            <a:spLocks noGrp="1"/>
          </p:cNvSpPr>
          <p:nvPr>
            <p:ph type="ctrTitle"/>
          </p:nvPr>
        </p:nvSpPr>
        <p:spPr>
          <a:xfrm>
            <a:off x="611560" y="4869160"/>
            <a:ext cx="7772400" cy="1470025"/>
          </a:xfrm>
        </p:spPr>
        <p:txBody>
          <a:bodyPr/>
          <a:lstStyle>
            <a:lvl1pPr>
              <a:defRPr>
                <a:solidFill>
                  <a:srgbClr val="990099"/>
                </a:solidFill>
                <a:latin typeface="Rockwell" pitchFamily="18" charset="0"/>
              </a:defRPr>
            </a:lvl1pPr>
          </a:lstStyle>
          <a:p>
            <a:r>
              <a:rPr lang="sv-SE" smtClean="0"/>
              <a:t>Klicka här för att ändra format</a:t>
            </a:r>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4AC060B-A362-42D3-B855-40D61B38F758}"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a:lstStyle/>
          <a:p>
            <a:fld id="{54E0AF2A-ADF9-4106-9EC0-2C0083B4B96D}" type="datetimeFigureOut">
              <a:rPr lang="sv-SE" smtClean="0"/>
              <a:pPr/>
              <a:t>2016-04-11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4AC060B-A362-42D3-B855-40D61B38F758}"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a:lstStyle/>
          <a:p>
            <a:fld id="{54E0AF2A-ADF9-4106-9EC0-2C0083B4B96D}" type="datetimeFigureOut">
              <a:rPr lang="sv-SE" smtClean="0"/>
              <a:pPr/>
              <a:t>2016-04-11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4AC060B-A362-42D3-B855-40D61B38F758}" type="slidenum">
              <a:rPr lang="sv-SE" smtClean="0"/>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a:lstStyle/>
          <a:p>
            <a:fld id="{54E0AF2A-ADF9-4106-9EC0-2C0083B4B96D}" type="datetimeFigureOut">
              <a:rPr lang="sv-SE" smtClean="0"/>
              <a:pPr/>
              <a:t>2016-04-11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4AC060B-A362-42D3-B855-40D61B38F758}"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solidFill>
                  <a:srgbClr val="990099"/>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a:solidFill>
                  <a:srgbClr val="4D4D4D"/>
                </a:solidFill>
              </a:defRPr>
            </a:lvl1pPr>
            <a:lvl2pPr>
              <a:defRPr>
                <a:solidFill>
                  <a:srgbClr val="4D4D4D"/>
                </a:solidFill>
              </a:defRPr>
            </a:lvl2pPr>
            <a:lvl3pPr>
              <a:defRPr>
                <a:solidFill>
                  <a:srgbClr val="4D4D4D"/>
                </a:solidFill>
              </a:defRPr>
            </a:lvl3pPr>
            <a:lvl4pPr>
              <a:defRPr>
                <a:solidFill>
                  <a:srgbClr val="4D4D4D"/>
                </a:solidFill>
              </a:defRPr>
            </a:lvl4pPr>
            <a:lvl5pPr>
              <a:defRPr>
                <a:solidFill>
                  <a:srgbClr val="4D4D4D"/>
                </a:solidFil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a:xfrm>
            <a:off x="457200" y="6356350"/>
            <a:ext cx="2133600" cy="365125"/>
          </a:xfrm>
          <a:prstGeom prst="rect">
            <a:avLst/>
          </a:prstGeom>
        </p:spPr>
        <p:txBody>
          <a:bodyPr/>
          <a:lstStyle/>
          <a:p>
            <a:fld id="{54E0AF2A-ADF9-4106-9EC0-2C0083B4B96D}" type="datetimeFigureOut">
              <a:rPr lang="sv-SE" smtClean="0"/>
              <a:pPr/>
              <a:t>2016-04-11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4AC060B-A362-42D3-B855-40D61B38F758}"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solidFill>
                  <a:srgbClr val="990099"/>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a:xfrm>
            <a:off x="457200" y="6356350"/>
            <a:ext cx="2133600" cy="365125"/>
          </a:xfrm>
          <a:prstGeom prst="rect">
            <a:avLst/>
          </a:prstGeom>
        </p:spPr>
        <p:txBody>
          <a:bodyPr/>
          <a:lstStyle/>
          <a:p>
            <a:fld id="{54E0AF2A-ADF9-4106-9EC0-2C0083B4B96D}" type="datetimeFigureOut">
              <a:rPr lang="sv-SE" smtClean="0"/>
              <a:pPr/>
              <a:t>2016-04-11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4AC060B-A362-42D3-B855-40D61B38F758}" type="slidenum">
              <a:rPr lang="sv-SE" smtClean="0"/>
              <a:pPr/>
              <a:t>‹#›</a:t>
            </a:fld>
            <a:endParaRPr lang="sv-SE"/>
          </a:p>
        </p:txBody>
      </p:sp>
      <p:pic>
        <p:nvPicPr>
          <p:cNvPr id="7" name="Bildobjekt 6" descr="våg_blå_1234.jpg"/>
          <p:cNvPicPr>
            <a:picLocks noChangeAspect="1"/>
          </p:cNvPicPr>
          <p:nvPr/>
        </p:nvPicPr>
        <p:blipFill>
          <a:blip r:embed="rId2" cstate="print">
            <a:grayscl/>
          </a:blip>
          <a:stretch>
            <a:fillRect/>
          </a:stretch>
        </p:blipFill>
        <p:spPr>
          <a:xfrm>
            <a:off x="-2700808" y="-315416"/>
            <a:ext cx="14341957" cy="2895024"/>
          </a:xfrm>
          <a:prstGeom prst="rect">
            <a:avLst/>
          </a:prstGeom>
          <a:scene3d>
            <a:camera prst="orthographicFront">
              <a:rot lat="0" lon="0" rev="900000"/>
            </a:camera>
            <a:lightRig rig="threePt" dir="t"/>
          </a:scene3d>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solidFill>
                  <a:srgbClr val="990099"/>
                </a:solidFill>
              </a:defRPr>
            </a:lvl1pPr>
          </a:lstStyle>
          <a:p>
            <a:r>
              <a:rPr lang="sv-SE" smtClean="0"/>
              <a:t>Klicka här för att ändra format</a:t>
            </a:r>
            <a:endParaRPr lang="sv-SE" dirty="0"/>
          </a:p>
        </p:txBody>
      </p:sp>
      <p:sp>
        <p:nvSpPr>
          <p:cNvPr id="3" name="Platshållare för innehåll 2"/>
          <p:cNvSpPr>
            <a:spLocks noGrp="1"/>
          </p:cNvSpPr>
          <p:nvPr>
            <p:ph sz="half" idx="1"/>
          </p:nvPr>
        </p:nvSpPr>
        <p:spPr>
          <a:xfrm>
            <a:off x="457200" y="1600200"/>
            <a:ext cx="4038600" cy="4525963"/>
          </a:xfrm>
        </p:spPr>
        <p:txBody>
          <a:bodyPr/>
          <a:lstStyle>
            <a:lvl1pPr>
              <a:defRPr sz="2800">
                <a:solidFill>
                  <a:srgbClr val="4D4D4D"/>
                </a:solidFill>
              </a:defRPr>
            </a:lvl1pPr>
            <a:lvl2pPr>
              <a:defRPr sz="2400">
                <a:solidFill>
                  <a:srgbClr val="4D4D4D"/>
                </a:solidFill>
              </a:defRPr>
            </a:lvl2pPr>
            <a:lvl3pPr>
              <a:defRPr sz="2000">
                <a:solidFill>
                  <a:srgbClr val="4D4D4D"/>
                </a:solidFill>
              </a:defRPr>
            </a:lvl3pPr>
            <a:lvl4pPr>
              <a:defRPr sz="1800">
                <a:solidFill>
                  <a:srgbClr val="4D4D4D"/>
                </a:solidFill>
              </a:defRPr>
            </a:lvl4pPr>
            <a:lvl5pPr>
              <a:defRPr sz="1800">
                <a:solidFill>
                  <a:srgbClr val="4D4D4D"/>
                </a:solidFill>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1600200"/>
            <a:ext cx="4038600" cy="4525963"/>
          </a:xfrm>
        </p:spPr>
        <p:txBody>
          <a:bodyPr/>
          <a:lstStyle>
            <a:lvl1pPr>
              <a:defRPr sz="2800">
                <a:solidFill>
                  <a:srgbClr val="4D4D4D"/>
                </a:solidFill>
              </a:defRPr>
            </a:lvl1pPr>
            <a:lvl2pPr>
              <a:defRPr sz="2400">
                <a:solidFill>
                  <a:srgbClr val="4D4D4D"/>
                </a:solidFill>
              </a:defRPr>
            </a:lvl2pPr>
            <a:lvl3pPr>
              <a:defRPr sz="2000">
                <a:solidFill>
                  <a:srgbClr val="4D4D4D"/>
                </a:solidFill>
              </a:defRPr>
            </a:lvl3pPr>
            <a:lvl4pPr>
              <a:defRPr sz="1800">
                <a:solidFill>
                  <a:srgbClr val="4D4D4D"/>
                </a:solidFill>
              </a:defRPr>
            </a:lvl4pPr>
            <a:lvl5pPr>
              <a:defRPr sz="1800">
                <a:solidFill>
                  <a:srgbClr val="4D4D4D"/>
                </a:solidFill>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a:xfrm>
            <a:off x="457200" y="6356350"/>
            <a:ext cx="2133600" cy="365125"/>
          </a:xfrm>
          <a:prstGeom prst="rect">
            <a:avLst/>
          </a:prstGeom>
        </p:spPr>
        <p:txBody>
          <a:bodyPr/>
          <a:lstStyle/>
          <a:p>
            <a:fld id="{54E0AF2A-ADF9-4106-9EC0-2C0083B4B96D}" type="datetimeFigureOut">
              <a:rPr lang="sv-SE" smtClean="0"/>
              <a:pPr/>
              <a:t>2016-04-11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4AC060B-A362-42D3-B855-40D61B38F758}"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solidFill>
                  <a:srgbClr val="990099"/>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solidFill>
                  <a:srgbClr val="4D4D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solidFill>
                  <a:srgbClr val="4D4D4D"/>
                </a:solidFill>
              </a:defRPr>
            </a:lvl1pPr>
            <a:lvl2pPr>
              <a:defRPr sz="2000">
                <a:solidFill>
                  <a:srgbClr val="4D4D4D"/>
                </a:solidFill>
              </a:defRPr>
            </a:lvl2pPr>
            <a:lvl3pPr>
              <a:defRPr sz="1800">
                <a:solidFill>
                  <a:srgbClr val="4D4D4D"/>
                </a:solidFill>
              </a:defRPr>
            </a:lvl3pPr>
            <a:lvl4pPr>
              <a:defRPr sz="1600">
                <a:solidFill>
                  <a:srgbClr val="4D4D4D"/>
                </a:solidFill>
              </a:defRPr>
            </a:lvl4pPr>
            <a:lvl5pPr>
              <a:defRPr sz="1600">
                <a:solidFill>
                  <a:srgbClr val="4D4D4D"/>
                </a:solidFill>
              </a:defRPr>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solidFill>
                  <a:srgbClr val="4D4D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solidFill>
                  <a:srgbClr val="4D4D4D"/>
                </a:solidFill>
              </a:defRPr>
            </a:lvl1pPr>
            <a:lvl2pPr>
              <a:defRPr sz="2000">
                <a:solidFill>
                  <a:srgbClr val="4D4D4D"/>
                </a:solidFill>
              </a:defRPr>
            </a:lvl2pPr>
            <a:lvl3pPr>
              <a:defRPr sz="1800">
                <a:solidFill>
                  <a:srgbClr val="4D4D4D"/>
                </a:solidFill>
              </a:defRPr>
            </a:lvl3pPr>
            <a:lvl4pPr>
              <a:defRPr sz="1600">
                <a:solidFill>
                  <a:srgbClr val="4D4D4D"/>
                </a:solidFill>
              </a:defRPr>
            </a:lvl4pPr>
            <a:lvl5pPr>
              <a:defRPr sz="1600">
                <a:solidFill>
                  <a:srgbClr val="4D4D4D"/>
                </a:solidFill>
              </a:defRPr>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a:xfrm>
            <a:off x="457200" y="6356350"/>
            <a:ext cx="2133600" cy="365125"/>
          </a:xfrm>
          <a:prstGeom prst="rect">
            <a:avLst/>
          </a:prstGeom>
        </p:spPr>
        <p:txBody>
          <a:bodyPr/>
          <a:lstStyle/>
          <a:p>
            <a:fld id="{54E0AF2A-ADF9-4106-9EC0-2C0083B4B96D}" type="datetimeFigureOut">
              <a:rPr lang="sv-SE" smtClean="0"/>
              <a:pPr/>
              <a:t>2016-04-11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4AC060B-A362-42D3-B855-40D61B38F758}"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solidFill>
                  <a:srgbClr val="990099"/>
                </a:solidFill>
              </a:defRPr>
            </a:lvl1pPr>
          </a:lstStyle>
          <a:p>
            <a:r>
              <a:rPr lang="sv-SE" smtClean="0"/>
              <a:t>Klicka här för att ändra format</a:t>
            </a:r>
            <a:endParaRPr lang="sv-SE" dirty="0"/>
          </a:p>
        </p:txBody>
      </p:sp>
      <p:sp>
        <p:nvSpPr>
          <p:cNvPr id="3" name="Platshållare för datum 2"/>
          <p:cNvSpPr>
            <a:spLocks noGrp="1"/>
          </p:cNvSpPr>
          <p:nvPr>
            <p:ph type="dt" sz="half" idx="10"/>
          </p:nvPr>
        </p:nvSpPr>
        <p:spPr>
          <a:xfrm>
            <a:off x="457200" y="6356350"/>
            <a:ext cx="2133600" cy="365125"/>
          </a:xfrm>
          <a:prstGeom prst="rect">
            <a:avLst/>
          </a:prstGeom>
        </p:spPr>
        <p:txBody>
          <a:bodyPr/>
          <a:lstStyle/>
          <a:p>
            <a:fld id="{54E0AF2A-ADF9-4106-9EC0-2C0083B4B96D}" type="datetimeFigureOut">
              <a:rPr lang="sv-SE" smtClean="0"/>
              <a:pPr/>
              <a:t>2016-04-11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4AC060B-A362-42D3-B855-40D61B38F758}"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457200" y="6356350"/>
            <a:ext cx="2133600" cy="365125"/>
          </a:xfrm>
          <a:prstGeom prst="rect">
            <a:avLst/>
          </a:prstGeom>
        </p:spPr>
        <p:txBody>
          <a:bodyPr/>
          <a:lstStyle/>
          <a:p>
            <a:fld id="{54E0AF2A-ADF9-4106-9EC0-2C0083B4B96D}" type="datetimeFigureOut">
              <a:rPr lang="sv-SE" smtClean="0"/>
              <a:pPr/>
              <a:t>2016-04-11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4AC060B-A362-42D3-B855-40D61B38F758}"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457200" y="6356350"/>
            <a:ext cx="2133600" cy="365125"/>
          </a:xfrm>
          <a:prstGeom prst="rect">
            <a:avLst/>
          </a:prstGeom>
        </p:spPr>
        <p:txBody>
          <a:bodyPr/>
          <a:lstStyle/>
          <a:p>
            <a:fld id="{54E0AF2A-ADF9-4106-9EC0-2C0083B4B96D}" type="datetimeFigureOut">
              <a:rPr lang="sv-SE" smtClean="0"/>
              <a:pPr/>
              <a:t>2016-04-11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4AC060B-A362-42D3-B855-40D61B38F758}"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457200" y="6356350"/>
            <a:ext cx="2133600" cy="365125"/>
          </a:xfrm>
          <a:prstGeom prst="rect">
            <a:avLst/>
          </a:prstGeom>
        </p:spPr>
        <p:txBody>
          <a:bodyPr/>
          <a:lstStyle/>
          <a:p>
            <a:fld id="{54E0AF2A-ADF9-4106-9EC0-2C0083B4B96D}" type="datetimeFigureOut">
              <a:rPr lang="sv-SE" smtClean="0"/>
              <a:pPr/>
              <a:t>2016-04-11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4AC060B-A362-42D3-B855-40D61B38F758}"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AC060B-A362-42D3-B855-40D61B38F758}" type="slidenum">
              <a:rPr lang="sv-SE" smtClean="0"/>
              <a:pPr/>
              <a:t>‹#›</a:t>
            </a:fld>
            <a:endParaRPr lang="sv-SE"/>
          </a:p>
        </p:txBody>
      </p:sp>
      <p:pic>
        <p:nvPicPr>
          <p:cNvPr id="8" name="Bildobjekt 0" descr="EFK logo_farg.jpg"/>
          <p:cNvPicPr/>
          <p:nvPr/>
        </p:nvPicPr>
        <p:blipFill>
          <a:blip r:embed="rId14" cstate="print"/>
          <a:stretch>
            <a:fillRect/>
          </a:stretch>
        </p:blipFill>
        <p:spPr>
          <a:xfrm>
            <a:off x="7596336" y="5877272"/>
            <a:ext cx="1330832" cy="76314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rgbClr val="990099"/>
          </a:solidFill>
          <a:latin typeface="Rockwell" pitchFamily="18" charset="0"/>
          <a:ea typeface="+mj-ea"/>
          <a:cs typeface="+mj-cs"/>
        </a:defRPr>
      </a:lvl1pPr>
    </p:titleStyle>
    <p:bodyStyle>
      <a:lvl1pPr marL="342900" indent="-342900" algn="l" defTabSz="914400" rtl="0" eaLnBrk="1" latinLnBrk="0" hangingPunct="1">
        <a:spcBef>
          <a:spcPct val="20000"/>
        </a:spcBef>
        <a:buFont typeface="Wingdings" pitchFamily="2" charset="2"/>
        <a:buChar char="v"/>
        <a:defRPr sz="3200" kern="1200">
          <a:solidFill>
            <a:srgbClr val="4D4D4D"/>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4D4D4D"/>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4D4D4D"/>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4D4D4D"/>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4D4D4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611560" y="5085184"/>
            <a:ext cx="7772400" cy="1470025"/>
          </a:xfrm>
        </p:spPr>
        <p:txBody>
          <a:bodyPr/>
          <a:lstStyle/>
          <a:p>
            <a:r>
              <a:rPr lang="sv-SE" dirty="0" smtClean="0"/>
              <a:t>Samtalsdag om samkönade relationer</a:t>
            </a:r>
            <a:endParaRPr lang="sv-SE"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Bibeln och Homosexualitet </a:t>
            </a:r>
            <a:endParaRPr lang="sv-SE" dirty="0"/>
          </a:p>
        </p:txBody>
      </p:sp>
      <p:sp>
        <p:nvSpPr>
          <p:cNvPr id="3" name="Platshållare för text 2"/>
          <p:cNvSpPr>
            <a:spLocks noGrp="1"/>
          </p:cNvSpPr>
          <p:nvPr>
            <p:ph type="body" idx="1"/>
          </p:nvPr>
        </p:nvSpPr>
        <p:spPr>
          <a:xfrm>
            <a:off x="755576" y="2780928"/>
            <a:ext cx="7772400" cy="1500187"/>
          </a:xfrm>
        </p:spPr>
        <p:txBody>
          <a:bodyPr>
            <a:normAutofit/>
          </a:bodyPr>
          <a:lstStyle/>
          <a:p>
            <a:r>
              <a:rPr lang="sv-SE" b="1" dirty="0" smtClean="0"/>
              <a:t>Mikael Tellbe, lärare i Nytestamentlig exegetik Örebro Missionsskola</a:t>
            </a:r>
            <a:endParaRPr lang="sv-SE" b="1"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71400"/>
            <a:ext cx="8229600" cy="1296144"/>
          </a:xfrm>
        </p:spPr>
        <p:txBody>
          <a:bodyPr>
            <a:normAutofit/>
          </a:bodyPr>
          <a:lstStyle/>
          <a:p>
            <a:r>
              <a:rPr lang="sv-SE" sz="3600" dirty="0" smtClean="0"/>
              <a:t>Var börjar vi?</a:t>
            </a:r>
            <a:endParaRPr lang="sv-SE" sz="3600" dirty="0"/>
          </a:p>
        </p:txBody>
      </p:sp>
      <p:sp>
        <p:nvSpPr>
          <p:cNvPr id="3" name="Platshållare för innehåll 2"/>
          <p:cNvSpPr>
            <a:spLocks noGrp="1"/>
          </p:cNvSpPr>
          <p:nvPr>
            <p:ph idx="1"/>
          </p:nvPr>
        </p:nvSpPr>
        <p:spPr>
          <a:xfrm>
            <a:off x="971600" y="1124744"/>
            <a:ext cx="7272808" cy="5544616"/>
          </a:xfrm>
        </p:spPr>
        <p:txBody>
          <a:bodyPr>
            <a:normAutofit/>
          </a:bodyPr>
          <a:lstStyle/>
          <a:p>
            <a:pPr marL="0" indent="0">
              <a:buNone/>
            </a:pPr>
            <a:r>
              <a:rPr lang="sv-SE" sz="2000" dirty="0" smtClean="0">
                <a:solidFill>
                  <a:schemeClr val="tx1"/>
                </a:solidFill>
                <a:latin typeface="Candara"/>
                <a:cs typeface="Candara"/>
              </a:rPr>
              <a:t>”Gud </a:t>
            </a:r>
            <a:r>
              <a:rPr lang="sv-SE" sz="2000" dirty="0">
                <a:solidFill>
                  <a:schemeClr val="tx1"/>
                </a:solidFill>
                <a:latin typeface="Candara"/>
                <a:cs typeface="Candara"/>
              </a:rPr>
              <a:t>sade: </a:t>
            </a:r>
            <a:r>
              <a:rPr lang="sv-SE" sz="2000" dirty="0" smtClean="0">
                <a:solidFill>
                  <a:schemeClr val="tx1"/>
                </a:solidFill>
                <a:latin typeface="Candara"/>
                <a:cs typeface="Candara"/>
              </a:rPr>
              <a:t>’Vi </a:t>
            </a:r>
            <a:r>
              <a:rPr lang="sv-SE" sz="2000" dirty="0">
                <a:solidFill>
                  <a:schemeClr val="tx1"/>
                </a:solidFill>
                <a:latin typeface="Candara"/>
                <a:cs typeface="Candara"/>
              </a:rPr>
              <a:t>skall göra människor som är vår avbild, lika oss. De skall härska över havets fiskar, himlens fåglar, boskapen, alla vilda djur och alla kräldjur som finns på jorden</a:t>
            </a:r>
            <a:r>
              <a:rPr lang="sv-SE" sz="2000" dirty="0" smtClean="0">
                <a:solidFill>
                  <a:schemeClr val="tx1"/>
                </a:solidFill>
                <a:latin typeface="Candara"/>
                <a:cs typeface="Candara"/>
              </a:rPr>
              <a:t>.’  </a:t>
            </a:r>
            <a:r>
              <a:rPr lang="sv-SE" sz="2000" dirty="0">
                <a:solidFill>
                  <a:schemeClr val="tx1"/>
                </a:solidFill>
                <a:latin typeface="Candara"/>
                <a:cs typeface="Candara"/>
              </a:rPr>
              <a:t>27 Gud skapade människan till sin avbild, till Guds avbild skapade han henne. </a:t>
            </a:r>
            <a:r>
              <a:rPr lang="sv-SE" sz="2000" b="1" dirty="0">
                <a:solidFill>
                  <a:schemeClr val="tx1"/>
                </a:solidFill>
                <a:latin typeface="Candara"/>
                <a:cs typeface="Candara"/>
              </a:rPr>
              <a:t>Som man och kvinna skapade han dem</a:t>
            </a:r>
            <a:r>
              <a:rPr lang="sv-SE" sz="2000" dirty="0">
                <a:solidFill>
                  <a:schemeClr val="tx1"/>
                </a:solidFill>
                <a:latin typeface="Candara"/>
                <a:cs typeface="Candara"/>
              </a:rPr>
              <a:t>.  28 Gud välsignade dem och sade till dem: </a:t>
            </a:r>
            <a:r>
              <a:rPr lang="sv-SE" sz="2000" dirty="0" smtClean="0">
                <a:solidFill>
                  <a:schemeClr val="tx1"/>
                </a:solidFill>
                <a:latin typeface="Candara"/>
                <a:cs typeface="Candara"/>
              </a:rPr>
              <a:t>’</a:t>
            </a:r>
            <a:r>
              <a:rPr lang="sv-SE" sz="2000" b="1" dirty="0" smtClean="0">
                <a:solidFill>
                  <a:schemeClr val="tx1"/>
                </a:solidFill>
                <a:latin typeface="Candara"/>
                <a:cs typeface="Candara"/>
              </a:rPr>
              <a:t>Var </a:t>
            </a:r>
            <a:r>
              <a:rPr lang="sv-SE" sz="2000" b="1" dirty="0">
                <a:solidFill>
                  <a:schemeClr val="tx1"/>
                </a:solidFill>
                <a:latin typeface="Candara"/>
                <a:cs typeface="Candara"/>
              </a:rPr>
              <a:t>fruktsamma och föröka er</a:t>
            </a:r>
            <a:r>
              <a:rPr lang="sv-SE" sz="2000" dirty="0">
                <a:solidFill>
                  <a:schemeClr val="tx1"/>
                </a:solidFill>
                <a:latin typeface="Candara"/>
                <a:cs typeface="Candara"/>
              </a:rPr>
              <a:t>, uppfyll jorden och lägg den under er. Härska över havets fiskar och himlens fåglar och över alla djur som myllrar på jorden</a:t>
            </a:r>
            <a:r>
              <a:rPr lang="sv-SE" sz="2000" dirty="0" smtClean="0">
                <a:solidFill>
                  <a:schemeClr val="tx1"/>
                </a:solidFill>
                <a:latin typeface="Candara"/>
                <a:cs typeface="Candara"/>
              </a:rPr>
              <a:t>.’” (1 Mos 1:26-28)</a:t>
            </a:r>
            <a:endParaRPr lang="sv-SE" sz="2000" dirty="0">
              <a:solidFill>
                <a:schemeClr val="tx1"/>
              </a:solidFill>
              <a:latin typeface="Candara"/>
              <a:cs typeface="Candara"/>
            </a:endParaRPr>
          </a:p>
          <a:p>
            <a:pPr marL="0" indent="0">
              <a:buNone/>
            </a:pPr>
            <a:endParaRPr lang="sv-SE" sz="1200" dirty="0" smtClean="0">
              <a:solidFill>
                <a:schemeClr val="tx1"/>
              </a:solidFill>
              <a:latin typeface="Candara"/>
              <a:cs typeface="Candara"/>
            </a:endParaRPr>
          </a:p>
          <a:p>
            <a:pPr marL="0" indent="0">
              <a:buNone/>
            </a:pPr>
            <a:r>
              <a:rPr lang="sv-SE" sz="2000" dirty="0" smtClean="0">
                <a:solidFill>
                  <a:schemeClr val="tx1"/>
                </a:solidFill>
                <a:latin typeface="Candara"/>
                <a:cs typeface="Candara"/>
              </a:rPr>
              <a:t>”Herren </a:t>
            </a:r>
            <a:r>
              <a:rPr lang="sv-SE" sz="2000" dirty="0">
                <a:solidFill>
                  <a:schemeClr val="tx1"/>
                </a:solidFill>
                <a:latin typeface="Candara"/>
                <a:cs typeface="Candara"/>
              </a:rPr>
              <a:t>Gud sade: </a:t>
            </a:r>
            <a:r>
              <a:rPr lang="sv-SE" sz="2000" dirty="0" smtClean="0">
                <a:solidFill>
                  <a:schemeClr val="tx1"/>
                </a:solidFill>
                <a:latin typeface="Candara"/>
                <a:cs typeface="Candara"/>
              </a:rPr>
              <a:t>’Det </a:t>
            </a:r>
            <a:r>
              <a:rPr lang="sv-SE" sz="2000" dirty="0">
                <a:solidFill>
                  <a:schemeClr val="tx1"/>
                </a:solidFill>
                <a:latin typeface="Candara"/>
                <a:cs typeface="Candara"/>
              </a:rPr>
              <a:t>är inte bra att mannen är ensam. Jag skall ge honom någon som kan vara honom till hjälp</a:t>
            </a:r>
            <a:r>
              <a:rPr lang="sv-SE" sz="2000" dirty="0" smtClean="0">
                <a:solidFill>
                  <a:schemeClr val="tx1"/>
                </a:solidFill>
                <a:latin typeface="Candara"/>
                <a:cs typeface="Candara"/>
              </a:rPr>
              <a:t>.’ . . . </a:t>
            </a:r>
            <a:r>
              <a:rPr lang="sv-SE" sz="2000" dirty="0">
                <a:solidFill>
                  <a:schemeClr val="tx1"/>
                </a:solidFill>
                <a:latin typeface="Candara"/>
                <a:cs typeface="Candara"/>
              </a:rPr>
              <a:t>Av revbenet som han hade tagit från mannen byggde Herren Gud en kvinna och förde fram henne till mannen.  23 Då sade mannen</a:t>
            </a:r>
            <a:r>
              <a:rPr lang="sv-SE" sz="2000" dirty="0" smtClean="0">
                <a:solidFill>
                  <a:schemeClr val="tx1"/>
                </a:solidFill>
                <a:latin typeface="Candara"/>
                <a:cs typeface="Candara"/>
              </a:rPr>
              <a:t>: ’Den </a:t>
            </a:r>
            <a:r>
              <a:rPr lang="sv-SE" sz="2000" dirty="0">
                <a:solidFill>
                  <a:schemeClr val="tx1"/>
                </a:solidFill>
                <a:latin typeface="Candara"/>
                <a:cs typeface="Candara"/>
              </a:rPr>
              <a:t>här gången är det ben av mina ben</a:t>
            </a:r>
            <a:r>
              <a:rPr lang="sv-SE" sz="2000" dirty="0" smtClean="0">
                <a:solidFill>
                  <a:schemeClr val="tx1"/>
                </a:solidFill>
                <a:latin typeface="Candara"/>
                <a:cs typeface="Candara"/>
              </a:rPr>
              <a:t>, kött </a:t>
            </a:r>
            <a:r>
              <a:rPr lang="sv-SE" sz="2000" dirty="0">
                <a:solidFill>
                  <a:schemeClr val="tx1"/>
                </a:solidFill>
                <a:latin typeface="Candara"/>
                <a:cs typeface="Candara"/>
              </a:rPr>
              <a:t>av mitt </a:t>
            </a:r>
            <a:r>
              <a:rPr lang="sv-SE" sz="2000" dirty="0" smtClean="0">
                <a:solidFill>
                  <a:schemeClr val="tx1"/>
                </a:solidFill>
                <a:latin typeface="Candara"/>
                <a:cs typeface="Candara"/>
              </a:rPr>
              <a:t>kött. Kvinna </a:t>
            </a:r>
            <a:r>
              <a:rPr lang="sv-SE" sz="2000" dirty="0">
                <a:solidFill>
                  <a:schemeClr val="tx1"/>
                </a:solidFill>
                <a:latin typeface="Candara"/>
                <a:cs typeface="Candara"/>
              </a:rPr>
              <a:t>skall hon heta</a:t>
            </a:r>
            <a:r>
              <a:rPr lang="sv-SE" sz="2000" dirty="0" smtClean="0">
                <a:solidFill>
                  <a:schemeClr val="tx1"/>
                </a:solidFill>
                <a:latin typeface="Candara"/>
                <a:cs typeface="Candara"/>
              </a:rPr>
              <a:t>, av </a:t>
            </a:r>
            <a:r>
              <a:rPr lang="sv-SE" sz="2000" dirty="0">
                <a:solidFill>
                  <a:schemeClr val="tx1"/>
                </a:solidFill>
                <a:latin typeface="Candara"/>
                <a:cs typeface="Candara"/>
              </a:rPr>
              <a:t>man är hon tagen</a:t>
            </a:r>
            <a:r>
              <a:rPr lang="sv-SE" sz="2000" dirty="0" smtClean="0">
                <a:solidFill>
                  <a:schemeClr val="tx1"/>
                </a:solidFill>
                <a:latin typeface="Candara"/>
                <a:cs typeface="Candara"/>
              </a:rPr>
              <a:t>.’  </a:t>
            </a:r>
            <a:r>
              <a:rPr lang="sv-SE" sz="2000" dirty="0">
                <a:solidFill>
                  <a:schemeClr val="tx1"/>
                </a:solidFill>
                <a:latin typeface="Candara"/>
                <a:cs typeface="Candara"/>
              </a:rPr>
              <a:t>24 </a:t>
            </a:r>
            <a:r>
              <a:rPr lang="sv-SE" sz="2000" b="1" dirty="0">
                <a:solidFill>
                  <a:schemeClr val="tx1"/>
                </a:solidFill>
                <a:latin typeface="Candara"/>
                <a:cs typeface="Candara"/>
              </a:rPr>
              <a:t>Det är därför en man lämnar sin far och mor för att leva med sin hustru, och de blir ett</a:t>
            </a:r>
            <a:r>
              <a:rPr lang="sv-SE" sz="2000" dirty="0" smtClean="0">
                <a:solidFill>
                  <a:schemeClr val="tx1"/>
                </a:solidFill>
                <a:latin typeface="Candara"/>
                <a:cs typeface="Candara"/>
              </a:rPr>
              <a:t>.” (1 Mos 2:18, 22-24)</a:t>
            </a: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6" y="-891480"/>
            <a:ext cx="8229600" cy="1143000"/>
          </a:xfrm>
        </p:spPr>
        <p:txBody>
          <a:bodyPr>
            <a:normAutofit/>
          </a:bodyPr>
          <a:lstStyle/>
          <a:p>
            <a:endParaRPr lang="sv-SE" sz="3600" dirty="0"/>
          </a:p>
        </p:txBody>
      </p:sp>
      <p:sp>
        <p:nvSpPr>
          <p:cNvPr id="3" name="Platshållare för innehåll 2"/>
          <p:cNvSpPr>
            <a:spLocks noGrp="1"/>
          </p:cNvSpPr>
          <p:nvPr>
            <p:ph idx="1"/>
          </p:nvPr>
        </p:nvSpPr>
        <p:spPr>
          <a:xfrm>
            <a:off x="683568" y="260648"/>
            <a:ext cx="7704856" cy="6408712"/>
          </a:xfrm>
        </p:spPr>
        <p:txBody>
          <a:bodyPr>
            <a:normAutofit lnSpcReduction="10000"/>
          </a:bodyPr>
          <a:lstStyle/>
          <a:p>
            <a:pPr marL="0" indent="0">
              <a:lnSpc>
                <a:spcPct val="120000"/>
              </a:lnSpc>
              <a:buNone/>
            </a:pPr>
            <a:r>
              <a:rPr lang="sv-SE" sz="2000" dirty="0" smtClean="0">
                <a:solidFill>
                  <a:schemeClr val="tx1"/>
                </a:solidFill>
                <a:latin typeface="Candara"/>
                <a:cs typeface="Candara"/>
              </a:rPr>
              <a:t>”När </a:t>
            </a:r>
            <a:r>
              <a:rPr lang="sv-SE" sz="2000" dirty="0">
                <a:solidFill>
                  <a:schemeClr val="tx1"/>
                </a:solidFill>
                <a:latin typeface="Candara"/>
                <a:cs typeface="Candara"/>
              </a:rPr>
              <a:t>Jesus hade avslutat detta tal bröt han upp från Galileen och kom in i Judeen på andra sidan Jordan.  2 Stora folkskaror följde honom dit, och där botade han dem.  3 Några fariseer kom fram till honom för att sätta honom på prov och frågade: </a:t>
            </a:r>
            <a:r>
              <a:rPr lang="sv-SE" sz="2000" dirty="0" smtClean="0">
                <a:solidFill>
                  <a:schemeClr val="tx1"/>
                </a:solidFill>
                <a:latin typeface="Candara"/>
                <a:cs typeface="Candara"/>
              </a:rPr>
              <a:t>’Är </a:t>
            </a:r>
            <a:r>
              <a:rPr lang="sv-SE" sz="2000" dirty="0">
                <a:solidFill>
                  <a:schemeClr val="tx1"/>
                </a:solidFill>
                <a:latin typeface="Candara"/>
                <a:cs typeface="Candara"/>
              </a:rPr>
              <a:t>det tillåtet för en man att skilja sig från sin hustru av vilken anledning som helst</a:t>
            </a:r>
            <a:r>
              <a:rPr lang="sv-SE" sz="2000" dirty="0" smtClean="0">
                <a:solidFill>
                  <a:schemeClr val="tx1"/>
                </a:solidFill>
                <a:latin typeface="Candara"/>
                <a:cs typeface="Candara"/>
              </a:rPr>
              <a:t>?’  </a:t>
            </a:r>
            <a:r>
              <a:rPr lang="sv-SE" sz="2000" dirty="0">
                <a:solidFill>
                  <a:schemeClr val="tx1"/>
                </a:solidFill>
                <a:latin typeface="Candara"/>
                <a:cs typeface="Candara"/>
              </a:rPr>
              <a:t>4 Han svarade: </a:t>
            </a:r>
            <a:r>
              <a:rPr lang="sv-SE" sz="2000" dirty="0" smtClean="0">
                <a:solidFill>
                  <a:schemeClr val="tx1"/>
                </a:solidFill>
                <a:latin typeface="Candara"/>
                <a:cs typeface="Candara"/>
              </a:rPr>
              <a:t>’Har </a:t>
            </a:r>
            <a:r>
              <a:rPr lang="sv-SE" sz="2000" dirty="0">
                <a:solidFill>
                  <a:schemeClr val="tx1"/>
                </a:solidFill>
                <a:latin typeface="Candara"/>
                <a:cs typeface="Candara"/>
              </a:rPr>
              <a:t>ni inte läst att Skaparen från början gjorde dem till </a:t>
            </a:r>
            <a:r>
              <a:rPr lang="sv-SE" sz="2000" b="1" dirty="0">
                <a:solidFill>
                  <a:schemeClr val="tx1"/>
                </a:solidFill>
                <a:latin typeface="Candara"/>
                <a:cs typeface="Candara"/>
              </a:rPr>
              <a:t>man och kvinna</a:t>
            </a:r>
            <a:r>
              <a:rPr lang="sv-SE" sz="2000" dirty="0" smtClean="0">
                <a:solidFill>
                  <a:schemeClr val="tx1"/>
                </a:solidFill>
                <a:latin typeface="Candara"/>
                <a:cs typeface="Candara"/>
              </a:rPr>
              <a:t>?’  </a:t>
            </a:r>
            <a:r>
              <a:rPr lang="sv-SE" sz="2000" dirty="0">
                <a:solidFill>
                  <a:schemeClr val="tx1"/>
                </a:solidFill>
                <a:latin typeface="Candara"/>
                <a:cs typeface="Candara"/>
              </a:rPr>
              <a:t>5 Och han fortsatte: </a:t>
            </a:r>
            <a:r>
              <a:rPr lang="sv-SE" sz="2000" dirty="0" smtClean="0">
                <a:solidFill>
                  <a:schemeClr val="tx1"/>
                </a:solidFill>
                <a:latin typeface="Candara"/>
                <a:cs typeface="Candara"/>
              </a:rPr>
              <a:t>’</a:t>
            </a:r>
            <a:r>
              <a:rPr lang="sv-SE" sz="2000" b="1" dirty="0" smtClean="0">
                <a:solidFill>
                  <a:schemeClr val="tx1"/>
                </a:solidFill>
                <a:latin typeface="Candara"/>
                <a:cs typeface="Candara"/>
              </a:rPr>
              <a:t>Därför </a:t>
            </a:r>
            <a:r>
              <a:rPr lang="sv-SE" sz="2000" b="1" dirty="0">
                <a:solidFill>
                  <a:schemeClr val="tx1"/>
                </a:solidFill>
                <a:latin typeface="Candara"/>
                <a:cs typeface="Candara"/>
              </a:rPr>
              <a:t>skall en man lämna sin far och sin mor för att leva med sin hustru, och de två skall bli ett</a:t>
            </a:r>
            <a:r>
              <a:rPr lang="sv-SE" sz="2000" dirty="0">
                <a:solidFill>
                  <a:schemeClr val="tx1"/>
                </a:solidFill>
                <a:latin typeface="Candara"/>
                <a:cs typeface="Candara"/>
              </a:rPr>
              <a:t>. De är inte längre två utan ett.  6 Vad Gud har fogat samman får människan alltså inte skilja åt</a:t>
            </a:r>
            <a:r>
              <a:rPr lang="sv-SE" sz="2000" dirty="0" smtClean="0">
                <a:solidFill>
                  <a:schemeClr val="tx1"/>
                </a:solidFill>
                <a:latin typeface="Candara"/>
                <a:cs typeface="Candara"/>
              </a:rPr>
              <a:t>.’ </a:t>
            </a:r>
            <a:r>
              <a:rPr lang="sv-SE" sz="2000" dirty="0">
                <a:solidFill>
                  <a:schemeClr val="tx1"/>
                </a:solidFill>
                <a:latin typeface="Candara"/>
                <a:cs typeface="Candara"/>
              </a:rPr>
              <a:t>7 De frågade: </a:t>
            </a:r>
            <a:r>
              <a:rPr lang="sv-SE" sz="2000" dirty="0" smtClean="0">
                <a:solidFill>
                  <a:schemeClr val="tx1"/>
                </a:solidFill>
                <a:latin typeface="Candara"/>
                <a:cs typeface="Candara"/>
              </a:rPr>
              <a:t>’Varför </a:t>
            </a:r>
            <a:r>
              <a:rPr lang="sv-SE" sz="2000" dirty="0">
                <a:solidFill>
                  <a:schemeClr val="tx1"/>
                </a:solidFill>
                <a:latin typeface="Candara"/>
                <a:cs typeface="Candara"/>
              </a:rPr>
              <a:t>har i så fall Mose bestämt att mannen skall skriva ett skilsmässobrev för att skilja sig</a:t>
            </a:r>
            <a:r>
              <a:rPr lang="sv-SE" sz="2000" dirty="0" smtClean="0">
                <a:solidFill>
                  <a:schemeClr val="tx1"/>
                </a:solidFill>
                <a:latin typeface="Candara"/>
                <a:cs typeface="Candara"/>
              </a:rPr>
              <a:t>?’  </a:t>
            </a:r>
            <a:r>
              <a:rPr lang="sv-SE" sz="2000" dirty="0">
                <a:solidFill>
                  <a:schemeClr val="tx1"/>
                </a:solidFill>
                <a:latin typeface="Candara"/>
                <a:cs typeface="Candara"/>
              </a:rPr>
              <a:t>8 Han svarade: </a:t>
            </a:r>
            <a:r>
              <a:rPr lang="sv-SE" sz="2000" dirty="0" smtClean="0">
                <a:solidFill>
                  <a:schemeClr val="tx1"/>
                </a:solidFill>
                <a:latin typeface="Candara"/>
                <a:cs typeface="Candara"/>
              </a:rPr>
              <a:t>’Därför </a:t>
            </a:r>
            <a:r>
              <a:rPr lang="sv-SE" sz="2000" dirty="0">
                <a:solidFill>
                  <a:schemeClr val="tx1"/>
                </a:solidFill>
                <a:latin typeface="Candara"/>
                <a:cs typeface="Candara"/>
              </a:rPr>
              <a:t>att ni är så förstockade tillät Mose er att skiljas från era hustrur, men från början var det inte så.  9 Jag säger er att den som skiljer sig från sin hustru av annat skäl än otukt och gifter om sig, han är en äktenskapsbrytare</a:t>
            </a:r>
            <a:r>
              <a:rPr lang="sv-SE" sz="2000" dirty="0" smtClean="0">
                <a:solidFill>
                  <a:schemeClr val="tx1"/>
                </a:solidFill>
                <a:latin typeface="Candara"/>
                <a:cs typeface="Candara"/>
              </a:rPr>
              <a:t>.’” (Matt 19:1-6)</a:t>
            </a:r>
          </a:p>
          <a:p>
            <a:pPr marL="0" indent="0">
              <a:lnSpc>
                <a:spcPct val="120000"/>
              </a:lnSpc>
              <a:buNone/>
            </a:pPr>
            <a:endParaRPr lang="sv-SE" sz="2000" dirty="0">
              <a:solidFill>
                <a:schemeClr val="tx1"/>
              </a:solidFill>
              <a:latin typeface="Candara"/>
              <a:cs typeface="Candara"/>
            </a:endParaRPr>
          </a:p>
          <a:p>
            <a:pPr>
              <a:lnSpc>
                <a:spcPct val="120000"/>
              </a:lnSpc>
              <a:buFont typeface="Wingdings" charset="2"/>
              <a:buChar char="Ø"/>
            </a:pPr>
            <a:r>
              <a:rPr lang="sv-SE" sz="2000" dirty="0" smtClean="0">
                <a:solidFill>
                  <a:schemeClr val="tx1"/>
                </a:solidFill>
                <a:latin typeface="Candara"/>
                <a:cs typeface="Candara"/>
              </a:rPr>
              <a:t>Äktenskapet mellan man och kvinna är en samlevnadsform given av Gud för människans bästa.</a:t>
            </a:r>
            <a:endParaRPr lang="sv-SE" sz="2000" dirty="0">
              <a:solidFill>
                <a:schemeClr val="tx1"/>
              </a:solidFill>
              <a:latin typeface="Candara"/>
              <a:cs typeface="Candara"/>
            </a:endParaRPr>
          </a:p>
        </p:txBody>
      </p:sp>
    </p:spTree>
    <p:extLst>
      <p:ext uri="{BB962C8B-B14F-4D97-AF65-F5344CB8AC3E}">
        <p14:creationId xmlns:p14="http://schemas.microsoft.com/office/powerpoint/2010/main" xmlns="" val="4114991768"/>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80">
                                          <p:stCondLst>
                                            <p:cond delay="0"/>
                                          </p:stCondLst>
                                        </p:cTn>
                                        <p:tgtEl>
                                          <p:spTgt spid="3">
                                            <p:txEl>
                                              <p:pRg st="2" end="2"/>
                                            </p:txEl>
                                          </p:spTgt>
                                        </p:tgtEl>
                                      </p:cBhvr>
                                    </p:animEffect>
                                    <p:anim calcmode="lin" valueType="num">
                                      <p:cBhvr>
                                        <p:cTn id="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2" end="2"/>
                                            </p:txEl>
                                          </p:spTgt>
                                        </p:tgtEl>
                                      </p:cBhvr>
                                      <p:to x="100000" y="60000"/>
                                    </p:animScale>
                                    <p:animScale>
                                      <p:cBhvr>
                                        <p:cTn id="14" dur="166" decel="50000">
                                          <p:stCondLst>
                                            <p:cond delay="676"/>
                                          </p:stCondLst>
                                        </p:cTn>
                                        <p:tgtEl>
                                          <p:spTgt spid="3">
                                            <p:txEl>
                                              <p:pRg st="2" end="2"/>
                                            </p:txEl>
                                          </p:spTgt>
                                        </p:tgtEl>
                                      </p:cBhvr>
                                      <p:to x="100000" y="100000"/>
                                    </p:animScale>
                                    <p:animScale>
                                      <p:cBhvr>
                                        <p:cTn id="15" dur="26">
                                          <p:stCondLst>
                                            <p:cond delay="1312"/>
                                          </p:stCondLst>
                                        </p:cTn>
                                        <p:tgtEl>
                                          <p:spTgt spid="3">
                                            <p:txEl>
                                              <p:pRg st="2" end="2"/>
                                            </p:txEl>
                                          </p:spTgt>
                                        </p:tgtEl>
                                      </p:cBhvr>
                                      <p:to x="100000" y="80000"/>
                                    </p:animScale>
                                    <p:animScale>
                                      <p:cBhvr>
                                        <p:cTn id="16" dur="166" decel="50000">
                                          <p:stCondLst>
                                            <p:cond delay="1338"/>
                                          </p:stCondLst>
                                        </p:cTn>
                                        <p:tgtEl>
                                          <p:spTgt spid="3">
                                            <p:txEl>
                                              <p:pRg st="2" end="2"/>
                                            </p:txEl>
                                          </p:spTgt>
                                        </p:tgtEl>
                                      </p:cBhvr>
                                      <p:to x="100000" y="100000"/>
                                    </p:animScale>
                                    <p:animScale>
                                      <p:cBhvr>
                                        <p:cTn id="17" dur="26">
                                          <p:stCondLst>
                                            <p:cond delay="1642"/>
                                          </p:stCondLst>
                                        </p:cTn>
                                        <p:tgtEl>
                                          <p:spTgt spid="3">
                                            <p:txEl>
                                              <p:pRg st="2" end="2"/>
                                            </p:txEl>
                                          </p:spTgt>
                                        </p:tgtEl>
                                      </p:cBhvr>
                                      <p:to x="100000" y="90000"/>
                                    </p:animScale>
                                    <p:animScale>
                                      <p:cBhvr>
                                        <p:cTn id="18" dur="166" decel="50000">
                                          <p:stCondLst>
                                            <p:cond delay="1668"/>
                                          </p:stCondLst>
                                        </p:cTn>
                                        <p:tgtEl>
                                          <p:spTgt spid="3">
                                            <p:txEl>
                                              <p:pRg st="2" end="2"/>
                                            </p:txEl>
                                          </p:spTgt>
                                        </p:tgtEl>
                                      </p:cBhvr>
                                      <p:to x="100000" y="100000"/>
                                    </p:animScale>
                                    <p:animScale>
                                      <p:cBhvr>
                                        <p:cTn id="19" dur="26">
                                          <p:stCondLst>
                                            <p:cond delay="1808"/>
                                          </p:stCondLst>
                                        </p:cTn>
                                        <p:tgtEl>
                                          <p:spTgt spid="3">
                                            <p:txEl>
                                              <p:pRg st="2" end="2"/>
                                            </p:txEl>
                                          </p:spTgt>
                                        </p:tgtEl>
                                      </p:cBhvr>
                                      <p:to x="100000" y="95000"/>
                                    </p:animScale>
                                    <p:animScale>
                                      <p:cBhvr>
                                        <p:cTn id="20"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476672"/>
            <a:ext cx="8229600" cy="1143000"/>
          </a:xfrm>
        </p:spPr>
        <p:txBody>
          <a:bodyPr>
            <a:normAutofit/>
          </a:bodyPr>
          <a:lstStyle/>
          <a:p>
            <a:r>
              <a:rPr lang="sv-SE" sz="3600" dirty="0" smtClean="0"/>
              <a:t>Texter om homosexualitet</a:t>
            </a:r>
            <a:endParaRPr lang="sv-SE" sz="3600" dirty="0"/>
          </a:p>
        </p:txBody>
      </p:sp>
      <p:sp>
        <p:nvSpPr>
          <p:cNvPr id="3" name="Platshållare för innehåll 2"/>
          <p:cNvSpPr>
            <a:spLocks noGrp="1"/>
          </p:cNvSpPr>
          <p:nvPr>
            <p:ph idx="1"/>
          </p:nvPr>
        </p:nvSpPr>
        <p:spPr>
          <a:xfrm>
            <a:off x="827584" y="1988840"/>
            <a:ext cx="7488832" cy="4713387"/>
          </a:xfrm>
        </p:spPr>
        <p:txBody>
          <a:bodyPr>
            <a:noAutofit/>
          </a:bodyPr>
          <a:lstStyle/>
          <a:p>
            <a:pPr marL="0" indent="0">
              <a:lnSpc>
                <a:spcPct val="120000"/>
              </a:lnSpc>
              <a:buNone/>
            </a:pPr>
            <a:r>
              <a:rPr lang="sv-SE" sz="2000" dirty="0">
                <a:solidFill>
                  <a:srgbClr val="000000"/>
                </a:solidFill>
                <a:latin typeface="Candara"/>
                <a:cs typeface="Candara"/>
              </a:rPr>
              <a:t>”Du får inte närma dig en kvinna för att lägra henne när hon har menstruation och är oren.  20 Du får inte ha samlag med hustrun till en landsman; du blir oren genom henne.  21 Du får inte överlämna något av dina barn till Molok. Du får inte vanhelga din Guds namn; jag är Herren.  22 </a:t>
            </a:r>
            <a:r>
              <a:rPr lang="sv-SE" sz="2000" b="1" dirty="0">
                <a:solidFill>
                  <a:srgbClr val="000000"/>
                </a:solidFill>
                <a:latin typeface="Candara"/>
                <a:cs typeface="Candara"/>
              </a:rPr>
              <a:t>Du får inte ligga med en man som man ligger med en kvinna; det är något avskyvärt.  </a:t>
            </a:r>
            <a:r>
              <a:rPr lang="sv-SE" sz="2000" dirty="0">
                <a:solidFill>
                  <a:srgbClr val="000000"/>
                </a:solidFill>
                <a:latin typeface="Candara"/>
                <a:cs typeface="Candara"/>
              </a:rPr>
              <a:t>23 Du får inte ha könsumgänge med djur av något slag och bli oren genom det. En kvinna får inte ställa sig framför ett djur för att para sig med det; det är något vämjeligt.” (3 Mos 18:19-23)</a:t>
            </a:r>
          </a:p>
          <a:p>
            <a:pPr marL="0" indent="0">
              <a:lnSpc>
                <a:spcPct val="120000"/>
              </a:lnSpc>
              <a:buNone/>
            </a:pPr>
            <a:endParaRPr lang="sv-SE" sz="2000" dirty="0"/>
          </a:p>
        </p:txBody>
      </p:sp>
    </p:spTree>
    <p:extLst>
      <p:ext uri="{BB962C8B-B14F-4D97-AF65-F5344CB8AC3E}">
        <p14:creationId xmlns:p14="http://schemas.microsoft.com/office/powerpoint/2010/main" xmlns="" val="1494943075"/>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11560" y="476672"/>
            <a:ext cx="7632848" cy="6048672"/>
          </a:xfrm>
        </p:spPr>
        <p:txBody>
          <a:bodyPr>
            <a:normAutofit/>
          </a:bodyPr>
          <a:lstStyle/>
          <a:p>
            <a:pPr marL="0" indent="0">
              <a:lnSpc>
                <a:spcPct val="120000"/>
              </a:lnSpc>
              <a:buNone/>
            </a:pPr>
            <a:r>
              <a:rPr lang="sv-SE" sz="2000" dirty="0" smtClean="0">
                <a:solidFill>
                  <a:srgbClr val="000000"/>
                </a:solidFill>
                <a:latin typeface="Candara"/>
                <a:cs typeface="Candara"/>
              </a:rPr>
              <a:t>”Om </a:t>
            </a:r>
            <a:r>
              <a:rPr lang="sv-SE" sz="2000" dirty="0">
                <a:solidFill>
                  <a:srgbClr val="000000"/>
                </a:solidFill>
                <a:latin typeface="Candara"/>
                <a:cs typeface="Candara"/>
              </a:rPr>
              <a:t>en man begår äktenskapsbrott med en annan mans hustru, skall både äktenskapsbrytaren och äktenskapsbryterskan straffas med döden.  11 Om en man ligger med sin fars hustru, skändar han sin far. De skall båda straffas med döden, skulden för deras död är deras egen.  12 Om en man ligger med sin svärdotter, skall de båda straffas med döden; de har gjort något vämjeligt, skulden för deras död är deras egen.  13 </a:t>
            </a:r>
            <a:r>
              <a:rPr lang="sv-SE" sz="2000" b="1" dirty="0">
                <a:solidFill>
                  <a:srgbClr val="000000"/>
                </a:solidFill>
                <a:latin typeface="Candara"/>
                <a:cs typeface="Candara"/>
              </a:rPr>
              <a:t>Om en man ligger med en annan man som med en kvinna, har de båda gjort något avskyvärt. De skall straffas med döden, skulden för deras död är deras egen.</a:t>
            </a:r>
            <a:r>
              <a:rPr lang="sv-SE" sz="2000" dirty="0">
                <a:solidFill>
                  <a:srgbClr val="000000"/>
                </a:solidFill>
                <a:latin typeface="Candara"/>
                <a:cs typeface="Candara"/>
              </a:rPr>
              <a:t>  14 Om en man tar både en kvinna och hennes mor till hustru, är det en skändlighet. Man skall bränna både honom och dem; något skändligt får inte finnas bland er</a:t>
            </a:r>
            <a:r>
              <a:rPr lang="sv-SE" sz="2000" dirty="0" smtClean="0">
                <a:solidFill>
                  <a:srgbClr val="000000"/>
                </a:solidFill>
                <a:latin typeface="Candara"/>
                <a:cs typeface="Candara"/>
              </a:rPr>
              <a:t>.” (3 Mos 20:10-14)</a:t>
            </a:r>
          </a:p>
          <a:p>
            <a:pPr marL="0" indent="0">
              <a:lnSpc>
                <a:spcPct val="120000"/>
              </a:lnSpc>
              <a:buNone/>
            </a:pPr>
            <a:endParaRPr lang="sv-SE" sz="2000" dirty="0">
              <a:solidFill>
                <a:srgbClr val="000000"/>
              </a:solidFill>
              <a:latin typeface="Candara"/>
              <a:cs typeface="Candara"/>
            </a:endParaRPr>
          </a:p>
          <a:p>
            <a:pPr>
              <a:lnSpc>
                <a:spcPct val="120000"/>
              </a:lnSpc>
              <a:buFont typeface="Wingdings" charset="2"/>
              <a:buChar char="Ø"/>
            </a:pPr>
            <a:r>
              <a:rPr lang="sv-SE" sz="2000" dirty="0">
                <a:solidFill>
                  <a:srgbClr val="000000"/>
                </a:solidFill>
                <a:latin typeface="Candara"/>
                <a:cs typeface="Candara"/>
              </a:rPr>
              <a:t>Vilken relevans har judiska </a:t>
            </a:r>
            <a:r>
              <a:rPr lang="sv-SE" sz="2000" dirty="0" smtClean="0">
                <a:solidFill>
                  <a:srgbClr val="000000"/>
                </a:solidFill>
                <a:latin typeface="Candara"/>
                <a:cs typeface="Candara"/>
              </a:rPr>
              <a:t>helighets- och renhetsföreskrifter </a:t>
            </a:r>
            <a:r>
              <a:rPr lang="sv-SE" sz="2000" dirty="0">
                <a:solidFill>
                  <a:srgbClr val="000000"/>
                </a:solidFill>
                <a:latin typeface="Candara"/>
                <a:cs typeface="Candara"/>
              </a:rPr>
              <a:t>för en nytestamentlig etik?</a:t>
            </a:r>
          </a:p>
          <a:p>
            <a:pPr marL="0" indent="0">
              <a:lnSpc>
                <a:spcPct val="120000"/>
              </a:lnSpc>
              <a:buNone/>
            </a:pPr>
            <a:endParaRPr lang="sv-SE" sz="2000" dirty="0">
              <a:solidFill>
                <a:srgbClr val="000000"/>
              </a:solidFill>
              <a:latin typeface="Candara"/>
              <a:cs typeface="Candara"/>
            </a:endParaRPr>
          </a:p>
        </p:txBody>
      </p:sp>
    </p:spTree>
    <p:extLst>
      <p:ext uri="{BB962C8B-B14F-4D97-AF65-F5344CB8AC3E}">
        <p14:creationId xmlns:p14="http://schemas.microsoft.com/office/powerpoint/2010/main" xmlns="" val="1805648924"/>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80">
                                          <p:stCondLst>
                                            <p:cond delay="0"/>
                                          </p:stCondLst>
                                        </p:cTn>
                                        <p:tgtEl>
                                          <p:spTgt spid="3">
                                            <p:txEl>
                                              <p:pRg st="2" end="2"/>
                                            </p:txEl>
                                          </p:spTgt>
                                        </p:tgtEl>
                                      </p:cBhvr>
                                    </p:animEffect>
                                    <p:anim calcmode="lin" valueType="num">
                                      <p:cBhvr>
                                        <p:cTn id="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2" end="2"/>
                                            </p:txEl>
                                          </p:spTgt>
                                        </p:tgtEl>
                                      </p:cBhvr>
                                      <p:to x="100000" y="60000"/>
                                    </p:animScale>
                                    <p:animScale>
                                      <p:cBhvr>
                                        <p:cTn id="14" dur="166" decel="50000">
                                          <p:stCondLst>
                                            <p:cond delay="676"/>
                                          </p:stCondLst>
                                        </p:cTn>
                                        <p:tgtEl>
                                          <p:spTgt spid="3">
                                            <p:txEl>
                                              <p:pRg st="2" end="2"/>
                                            </p:txEl>
                                          </p:spTgt>
                                        </p:tgtEl>
                                      </p:cBhvr>
                                      <p:to x="100000" y="100000"/>
                                    </p:animScale>
                                    <p:animScale>
                                      <p:cBhvr>
                                        <p:cTn id="15" dur="26">
                                          <p:stCondLst>
                                            <p:cond delay="1312"/>
                                          </p:stCondLst>
                                        </p:cTn>
                                        <p:tgtEl>
                                          <p:spTgt spid="3">
                                            <p:txEl>
                                              <p:pRg st="2" end="2"/>
                                            </p:txEl>
                                          </p:spTgt>
                                        </p:tgtEl>
                                      </p:cBhvr>
                                      <p:to x="100000" y="80000"/>
                                    </p:animScale>
                                    <p:animScale>
                                      <p:cBhvr>
                                        <p:cTn id="16" dur="166" decel="50000">
                                          <p:stCondLst>
                                            <p:cond delay="1338"/>
                                          </p:stCondLst>
                                        </p:cTn>
                                        <p:tgtEl>
                                          <p:spTgt spid="3">
                                            <p:txEl>
                                              <p:pRg st="2" end="2"/>
                                            </p:txEl>
                                          </p:spTgt>
                                        </p:tgtEl>
                                      </p:cBhvr>
                                      <p:to x="100000" y="100000"/>
                                    </p:animScale>
                                    <p:animScale>
                                      <p:cBhvr>
                                        <p:cTn id="17" dur="26">
                                          <p:stCondLst>
                                            <p:cond delay="1642"/>
                                          </p:stCondLst>
                                        </p:cTn>
                                        <p:tgtEl>
                                          <p:spTgt spid="3">
                                            <p:txEl>
                                              <p:pRg st="2" end="2"/>
                                            </p:txEl>
                                          </p:spTgt>
                                        </p:tgtEl>
                                      </p:cBhvr>
                                      <p:to x="100000" y="90000"/>
                                    </p:animScale>
                                    <p:animScale>
                                      <p:cBhvr>
                                        <p:cTn id="18" dur="166" decel="50000">
                                          <p:stCondLst>
                                            <p:cond delay="1668"/>
                                          </p:stCondLst>
                                        </p:cTn>
                                        <p:tgtEl>
                                          <p:spTgt spid="3">
                                            <p:txEl>
                                              <p:pRg st="2" end="2"/>
                                            </p:txEl>
                                          </p:spTgt>
                                        </p:tgtEl>
                                      </p:cBhvr>
                                      <p:to x="100000" y="100000"/>
                                    </p:animScale>
                                    <p:animScale>
                                      <p:cBhvr>
                                        <p:cTn id="19" dur="26">
                                          <p:stCondLst>
                                            <p:cond delay="1808"/>
                                          </p:stCondLst>
                                        </p:cTn>
                                        <p:tgtEl>
                                          <p:spTgt spid="3">
                                            <p:txEl>
                                              <p:pRg st="2" end="2"/>
                                            </p:txEl>
                                          </p:spTgt>
                                        </p:tgtEl>
                                      </p:cBhvr>
                                      <p:to x="100000" y="95000"/>
                                    </p:animScale>
                                    <p:animScale>
                                      <p:cBhvr>
                                        <p:cTn id="20"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675456"/>
            <a:ext cx="8229600" cy="360040"/>
          </a:xfrm>
        </p:spPr>
        <p:txBody>
          <a:bodyPr>
            <a:normAutofit fontScale="90000"/>
          </a:bodyPr>
          <a:lstStyle/>
          <a:p>
            <a:endParaRPr lang="sv-SE" dirty="0"/>
          </a:p>
        </p:txBody>
      </p:sp>
      <p:sp>
        <p:nvSpPr>
          <p:cNvPr id="3" name="Platshållare för innehåll 2"/>
          <p:cNvSpPr>
            <a:spLocks noGrp="1"/>
          </p:cNvSpPr>
          <p:nvPr>
            <p:ph idx="1"/>
          </p:nvPr>
        </p:nvSpPr>
        <p:spPr>
          <a:xfrm>
            <a:off x="323528" y="116632"/>
            <a:ext cx="8229600" cy="6741368"/>
          </a:xfrm>
        </p:spPr>
        <p:txBody>
          <a:bodyPr>
            <a:normAutofit lnSpcReduction="10000"/>
          </a:bodyPr>
          <a:lstStyle/>
          <a:p>
            <a:pPr marL="0" indent="0">
              <a:lnSpc>
                <a:spcPct val="120000"/>
              </a:lnSpc>
              <a:buNone/>
            </a:pPr>
            <a:r>
              <a:rPr lang="sv-SE" sz="2000" dirty="0" smtClean="0">
                <a:solidFill>
                  <a:srgbClr val="000000"/>
                </a:solidFill>
                <a:latin typeface="Candara"/>
                <a:cs typeface="Candara"/>
              </a:rPr>
              <a:t>”Har </a:t>
            </a:r>
            <a:r>
              <a:rPr lang="sv-SE" sz="2000" dirty="0">
                <a:solidFill>
                  <a:srgbClr val="000000"/>
                </a:solidFill>
                <a:latin typeface="Candara"/>
                <a:cs typeface="Candara"/>
              </a:rPr>
              <a:t>ni glömt att ingen orättfärdig skall få ärva Guds rike? Låt inte bedra er. Inga otuktiga eller avgudadyrkare eller horkarlar eller </a:t>
            </a:r>
            <a:r>
              <a:rPr lang="sv-SE" sz="2000" b="1" dirty="0">
                <a:solidFill>
                  <a:srgbClr val="000000"/>
                </a:solidFill>
                <a:latin typeface="Candara"/>
                <a:cs typeface="Candara"/>
              </a:rPr>
              <a:t>män som ligger med andra män </a:t>
            </a:r>
            <a:r>
              <a:rPr lang="sv-SE" sz="2000" dirty="0" smtClean="0">
                <a:solidFill>
                  <a:srgbClr val="000000"/>
                </a:solidFill>
                <a:latin typeface="Candara"/>
                <a:cs typeface="Candara"/>
              </a:rPr>
              <a:t>(</a:t>
            </a:r>
            <a:r>
              <a:rPr lang="sv-SE" sz="2000" i="1" dirty="0" err="1" smtClean="0">
                <a:solidFill>
                  <a:srgbClr val="000000"/>
                </a:solidFill>
                <a:latin typeface="Candara"/>
                <a:cs typeface="Candara"/>
              </a:rPr>
              <a:t>malakoi</a:t>
            </a:r>
            <a:r>
              <a:rPr lang="sv-SE" sz="2000" i="1" dirty="0" smtClean="0">
                <a:solidFill>
                  <a:srgbClr val="000000"/>
                </a:solidFill>
                <a:latin typeface="Candara"/>
                <a:cs typeface="Candara"/>
              </a:rPr>
              <a:t> </a:t>
            </a:r>
            <a:r>
              <a:rPr lang="sv-SE" sz="2000" i="1" dirty="0" err="1" smtClean="0">
                <a:solidFill>
                  <a:srgbClr val="000000"/>
                </a:solidFill>
                <a:latin typeface="Candara"/>
                <a:cs typeface="Candara"/>
              </a:rPr>
              <a:t>oute</a:t>
            </a:r>
            <a:r>
              <a:rPr lang="sv-SE" sz="2000" i="1" dirty="0" smtClean="0">
                <a:solidFill>
                  <a:srgbClr val="000000"/>
                </a:solidFill>
                <a:latin typeface="Candara"/>
                <a:cs typeface="Candara"/>
              </a:rPr>
              <a:t> </a:t>
            </a:r>
            <a:r>
              <a:rPr lang="sv-SE" sz="2000" i="1" dirty="0" err="1" smtClean="0">
                <a:solidFill>
                  <a:srgbClr val="000000"/>
                </a:solidFill>
                <a:latin typeface="Candara"/>
                <a:cs typeface="Candara"/>
              </a:rPr>
              <a:t>arsenokoitai</a:t>
            </a:r>
            <a:r>
              <a:rPr lang="sv-SE" sz="2000" dirty="0" smtClean="0">
                <a:solidFill>
                  <a:srgbClr val="000000"/>
                </a:solidFill>
                <a:latin typeface="Candara"/>
                <a:cs typeface="Candara"/>
              </a:rPr>
              <a:t>)</a:t>
            </a:r>
            <a:r>
              <a:rPr lang="sv-SE" sz="2000" dirty="0">
                <a:solidFill>
                  <a:srgbClr val="000000"/>
                </a:solidFill>
                <a:latin typeface="Candara"/>
                <a:cs typeface="Candara"/>
              </a:rPr>
              <a:t>,  10 inga som är tjuvaktiga eller själviska, inga drinkare, ovettiga och utsugare — ingen sådan får ärva Guds rike.  11 Så har somliga av er levt, men ni har låtit tvätta er rena, ni har helgats och gjorts rättfärdiga genom herren Jesu Kristi namn och genom vår Guds ande</a:t>
            </a:r>
            <a:r>
              <a:rPr lang="sv-SE" sz="2000" dirty="0" smtClean="0">
                <a:solidFill>
                  <a:srgbClr val="000000"/>
                </a:solidFill>
                <a:latin typeface="Candara"/>
                <a:cs typeface="Candara"/>
              </a:rPr>
              <a:t>.” (1 Kor 6:9-11)</a:t>
            </a:r>
          </a:p>
          <a:p>
            <a:pPr marL="0" indent="0">
              <a:lnSpc>
                <a:spcPct val="120000"/>
              </a:lnSpc>
              <a:buNone/>
            </a:pPr>
            <a:endParaRPr lang="sv-SE" sz="500" dirty="0">
              <a:solidFill>
                <a:srgbClr val="000000"/>
              </a:solidFill>
              <a:latin typeface="Candara"/>
              <a:cs typeface="Candara"/>
            </a:endParaRPr>
          </a:p>
          <a:p>
            <a:pPr marL="0" indent="0">
              <a:lnSpc>
                <a:spcPct val="120000"/>
              </a:lnSpc>
              <a:buNone/>
            </a:pPr>
            <a:r>
              <a:rPr lang="sv-SE" sz="2000" dirty="0" smtClean="0">
                <a:solidFill>
                  <a:srgbClr val="000000"/>
                </a:solidFill>
                <a:latin typeface="Candara"/>
                <a:cs typeface="Candara"/>
              </a:rPr>
              <a:t>”Men </a:t>
            </a:r>
            <a:r>
              <a:rPr lang="sv-SE" sz="2000" dirty="0">
                <a:solidFill>
                  <a:srgbClr val="000000"/>
                </a:solidFill>
                <a:latin typeface="Candara"/>
                <a:cs typeface="Candara"/>
              </a:rPr>
              <a:t>vi vet att lagen är något gott, om man brukar den rätt 9 och tänker på att den inte är till för rättfärdiga utan för dem som lever utan lag och ordning, för gudlösa och syndare, hädare och förnekare, för dem som bär hand på sin far eller mor, för dråpare,  10 för otuktiga och </a:t>
            </a:r>
            <a:r>
              <a:rPr lang="sv-SE" sz="2000" b="1" dirty="0">
                <a:solidFill>
                  <a:srgbClr val="000000"/>
                </a:solidFill>
                <a:latin typeface="Candara"/>
                <a:cs typeface="Candara"/>
              </a:rPr>
              <a:t>män som ligger med män </a:t>
            </a:r>
            <a:r>
              <a:rPr lang="sv-SE" sz="2000" dirty="0" smtClean="0">
                <a:solidFill>
                  <a:srgbClr val="000000"/>
                </a:solidFill>
                <a:latin typeface="Candara"/>
                <a:cs typeface="Candara"/>
              </a:rPr>
              <a:t>(</a:t>
            </a:r>
            <a:r>
              <a:rPr lang="sv-SE" sz="2000" i="1" dirty="0" err="1" smtClean="0">
                <a:solidFill>
                  <a:srgbClr val="000000"/>
                </a:solidFill>
                <a:latin typeface="Candara"/>
                <a:cs typeface="Candara"/>
              </a:rPr>
              <a:t>arsenokoitai</a:t>
            </a:r>
            <a:r>
              <a:rPr lang="sv-SE" sz="2000" dirty="0" smtClean="0">
                <a:solidFill>
                  <a:srgbClr val="000000"/>
                </a:solidFill>
                <a:latin typeface="Candara"/>
                <a:cs typeface="Candara"/>
              </a:rPr>
              <a:t>)</a:t>
            </a:r>
            <a:r>
              <a:rPr lang="sv-SE" sz="2000" dirty="0">
                <a:solidFill>
                  <a:srgbClr val="000000"/>
                </a:solidFill>
                <a:latin typeface="Candara"/>
                <a:cs typeface="Candara"/>
              </a:rPr>
              <a:t>, för människorövare, lögnare och menedare och allt annat som strider mot den sunda läran.  11 Så är det enligt det evangelium om härligheten hos den salige Guden som jag har fått mig anförtrott</a:t>
            </a:r>
            <a:r>
              <a:rPr lang="sv-SE" sz="2000" dirty="0" smtClean="0">
                <a:solidFill>
                  <a:srgbClr val="000000"/>
                </a:solidFill>
                <a:latin typeface="Candara"/>
                <a:cs typeface="Candara"/>
              </a:rPr>
              <a:t>.” (1 Tim 1:8-11) </a:t>
            </a:r>
          </a:p>
          <a:p>
            <a:pPr marL="0" indent="0">
              <a:lnSpc>
                <a:spcPct val="120000"/>
              </a:lnSpc>
              <a:buNone/>
            </a:pPr>
            <a:endParaRPr lang="sv-SE" sz="1000" dirty="0">
              <a:solidFill>
                <a:srgbClr val="000000"/>
              </a:solidFill>
              <a:latin typeface="Candara"/>
              <a:cs typeface="Candara"/>
            </a:endParaRPr>
          </a:p>
          <a:p>
            <a:pPr>
              <a:lnSpc>
                <a:spcPct val="120000"/>
              </a:lnSpc>
              <a:buFont typeface="Wingdings" charset="2"/>
              <a:buChar char="Ø"/>
            </a:pPr>
            <a:r>
              <a:rPr lang="sv-SE" sz="2000" dirty="0" smtClean="0">
                <a:solidFill>
                  <a:srgbClr val="000000"/>
                </a:solidFill>
                <a:latin typeface="Candara"/>
                <a:cs typeface="Candara"/>
              </a:rPr>
              <a:t>Avser termerna i Paulus ”</a:t>
            </a:r>
            <a:r>
              <a:rPr lang="sv-SE" sz="2000" dirty="0">
                <a:solidFill>
                  <a:srgbClr val="000000"/>
                </a:solidFill>
                <a:latin typeface="Candara"/>
                <a:cs typeface="Candara"/>
              </a:rPr>
              <a:t>lastkataloger</a:t>
            </a:r>
            <a:r>
              <a:rPr lang="sv-SE" sz="2000" dirty="0" smtClean="0">
                <a:solidFill>
                  <a:srgbClr val="000000"/>
                </a:solidFill>
                <a:latin typeface="Candara"/>
                <a:cs typeface="Candara"/>
              </a:rPr>
              <a:t>” ett kategoriskt fördömande </a:t>
            </a:r>
            <a:r>
              <a:rPr lang="sv-SE" sz="2000" dirty="0">
                <a:solidFill>
                  <a:srgbClr val="000000"/>
                </a:solidFill>
                <a:latin typeface="Candara"/>
                <a:cs typeface="Candara"/>
              </a:rPr>
              <a:t>av </a:t>
            </a:r>
            <a:r>
              <a:rPr lang="sv-SE" sz="2000" dirty="0" smtClean="0">
                <a:solidFill>
                  <a:srgbClr val="000000"/>
                </a:solidFill>
                <a:latin typeface="Candara"/>
                <a:cs typeface="Candara"/>
              </a:rPr>
              <a:t>alla </a:t>
            </a:r>
            <a:r>
              <a:rPr lang="sv-SE" sz="2000" dirty="0">
                <a:solidFill>
                  <a:srgbClr val="000000"/>
                </a:solidFill>
                <a:latin typeface="Candara"/>
                <a:cs typeface="Candara"/>
              </a:rPr>
              <a:t>slags </a:t>
            </a:r>
            <a:r>
              <a:rPr lang="sv-SE" sz="2000" dirty="0" smtClean="0">
                <a:solidFill>
                  <a:srgbClr val="000000"/>
                </a:solidFill>
                <a:latin typeface="Candara"/>
                <a:cs typeface="Candara"/>
              </a:rPr>
              <a:t>homoerotiska handlingar?</a:t>
            </a:r>
            <a:endParaRPr lang="sv-SE" sz="2000" dirty="0">
              <a:solidFill>
                <a:srgbClr val="000000"/>
              </a:solidFill>
              <a:latin typeface="Candara"/>
              <a:cs typeface="Candara"/>
            </a:endParaRPr>
          </a:p>
        </p:txBody>
      </p:sp>
    </p:spTree>
    <p:extLst>
      <p:ext uri="{BB962C8B-B14F-4D97-AF65-F5344CB8AC3E}">
        <p14:creationId xmlns:p14="http://schemas.microsoft.com/office/powerpoint/2010/main" xmlns="" val="601303301"/>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80">
                                          <p:stCondLst>
                                            <p:cond delay="0"/>
                                          </p:stCondLst>
                                        </p:cTn>
                                        <p:tgtEl>
                                          <p:spTgt spid="3">
                                            <p:txEl>
                                              <p:pRg st="4" end="4"/>
                                            </p:txEl>
                                          </p:spTgt>
                                        </p:tgtEl>
                                      </p:cBhvr>
                                    </p:animEffect>
                                    <p:anim calcmode="lin" valueType="num">
                                      <p:cBhvr>
                                        <p:cTn id="1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4" end="4"/>
                                            </p:txEl>
                                          </p:spTgt>
                                        </p:tgtEl>
                                      </p:cBhvr>
                                      <p:to x="100000" y="60000"/>
                                    </p:animScale>
                                    <p:animScale>
                                      <p:cBhvr>
                                        <p:cTn id="22" dur="166" decel="50000">
                                          <p:stCondLst>
                                            <p:cond delay="676"/>
                                          </p:stCondLst>
                                        </p:cTn>
                                        <p:tgtEl>
                                          <p:spTgt spid="3">
                                            <p:txEl>
                                              <p:pRg st="4" end="4"/>
                                            </p:txEl>
                                          </p:spTgt>
                                        </p:tgtEl>
                                      </p:cBhvr>
                                      <p:to x="100000" y="100000"/>
                                    </p:animScale>
                                    <p:animScale>
                                      <p:cBhvr>
                                        <p:cTn id="23" dur="26">
                                          <p:stCondLst>
                                            <p:cond delay="1312"/>
                                          </p:stCondLst>
                                        </p:cTn>
                                        <p:tgtEl>
                                          <p:spTgt spid="3">
                                            <p:txEl>
                                              <p:pRg st="4" end="4"/>
                                            </p:txEl>
                                          </p:spTgt>
                                        </p:tgtEl>
                                      </p:cBhvr>
                                      <p:to x="100000" y="80000"/>
                                    </p:animScale>
                                    <p:animScale>
                                      <p:cBhvr>
                                        <p:cTn id="24" dur="166" decel="50000">
                                          <p:stCondLst>
                                            <p:cond delay="1338"/>
                                          </p:stCondLst>
                                        </p:cTn>
                                        <p:tgtEl>
                                          <p:spTgt spid="3">
                                            <p:txEl>
                                              <p:pRg st="4" end="4"/>
                                            </p:txEl>
                                          </p:spTgt>
                                        </p:tgtEl>
                                      </p:cBhvr>
                                      <p:to x="100000" y="100000"/>
                                    </p:animScale>
                                    <p:animScale>
                                      <p:cBhvr>
                                        <p:cTn id="25" dur="26">
                                          <p:stCondLst>
                                            <p:cond delay="1642"/>
                                          </p:stCondLst>
                                        </p:cTn>
                                        <p:tgtEl>
                                          <p:spTgt spid="3">
                                            <p:txEl>
                                              <p:pRg st="4" end="4"/>
                                            </p:txEl>
                                          </p:spTgt>
                                        </p:tgtEl>
                                      </p:cBhvr>
                                      <p:to x="100000" y="90000"/>
                                    </p:animScale>
                                    <p:animScale>
                                      <p:cBhvr>
                                        <p:cTn id="26" dur="166" decel="50000">
                                          <p:stCondLst>
                                            <p:cond delay="1668"/>
                                          </p:stCondLst>
                                        </p:cTn>
                                        <p:tgtEl>
                                          <p:spTgt spid="3">
                                            <p:txEl>
                                              <p:pRg st="4" end="4"/>
                                            </p:txEl>
                                          </p:spTgt>
                                        </p:tgtEl>
                                      </p:cBhvr>
                                      <p:to x="100000" y="100000"/>
                                    </p:animScale>
                                    <p:animScale>
                                      <p:cBhvr>
                                        <p:cTn id="27" dur="26">
                                          <p:stCondLst>
                                            <p:cond delay="1808"/>
                                          </p:stCondLst>
                                        </p:cTn>
                                        <p:tgtEl>
                                          <p:spTgt spid="3">
                                            <p:txEl>
                                              <p:pRg st="4" end="4"/>
                                            </p:txEl>
                                          </p:spTgt>
                                        </p:tgtEl>
                                      </p:cBhvr>
                                      <p:to x="100000" y="95000"/>
                                    </p:animScale>
                                    <p:animScale>
                                      <p:cBhvr>
                                        <p:cTn id="28"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23528" y="165223"/>
            <a:ext cx="8496944" cy="6624736"/>
          </a:xfrm>
        </p:spPr>
        <p:txBody>
          <a:bodyPr>
            <a:noAutofit/>
          </a:bodyPr>
          <a:lstStyle/>
          <a:p>
            <a:pPr marL="0" indent="0">
              <a:lnSpc>
                <a:spcPct val="110000"/>
              </a:lnSpc>
              <a:buNone/>
            </a:pPr>
            <a:r>
              <a:rPr lang="sv-SE" sz="2000" dirty="0" smtClean="0">
                <a:solidFill>
                  <a:srgbClr val="000000"/>
                </a:solidFill>
                <a:latin typeface="Candara"/>
                <a:cs typeface="Candara"/>
              </a:rPr>
              <a:t>”De </a:t>
            </a:r>
            <a:r>
              <a:rPr lang="sv-SE" sz="2000" dirty="0">
                <a:solidFill>
                  <a:srgbClr val="000000"/>
                </a:solidFill>
                <a:latin typeface="Candara"/>
                <a:cs typeface="Candara"/>
              </a:rPr>
              <a:t>bytte ut </a:t>
            </a:r>
            <a:r>
              <a:rPr lang="sv-SE" sz="2000" dirty="0" smtClean="0">
                <a:solidFill>
                  <a:srgbClr val="000000"/>
                </a:solidFill>
                <a:latin typeface="Candara"/>
                <a:cs typeface="Candara"/>
              </a:rPr>
              <a:t>den </a:t>
            </a:r>
            <a:r>
              <a:rPr lang="sv-SE" sz="2000" dirty="0">
                <a:solidFill>
                  <a:srgbClr val="000000"/>
                </a:solidFill>
                <a:latin typeface="Candara"/>
                <a:cs typeface="Candara"/>
              </a:rPr>
              <a:t>oförgänglige Gudens härlighet mot bilder av förgängliga människor, av fåglar, fyrfotadjur och kräldjur. </a:t>
            </a:r>
            <a:r>
              <a:rPr lang="sv-SE" sz="2000" dirty="0" smtClean="0">
                <a:solidFill>
                  <a:srgbClr val="000000"/>
                </a:solidFill>
                <a:latin typeface="Candara"/>
                <a:cs typeface="Candara"/>
              </a:rPr>
              <a:t> 24 Därför lät Gud </a:t>
            </a:r>
            <a:r>
              <a:rPr lang="sv-SE" sz="2000" dirty="0">
                <a:solidFill>
                  <a:srgbClr val="000000"/>
                </a:solidFill>
                <a:latin typeface="Candara"/>
                <a:cs typeface="Candara"/>
              </a:rPr>
              <a:t>dem följa sina begär och utlämnade dem åt orenhet, så att de förnedrade sina kroppar med varandra.  25 De bytte ut </a:t>
            </a:r>
            <a:r>
              <a:rPr lang="sv-SE" sz="2000" dirty="0" smtClean="0">
                <a:solidFill>
                  <a:srgbClr val="000000"/>
                </a:solidFill>
                <a:latin typeface="Candara"/>
                <a:cs typeface="Candara"/>
              </a:rPr>
              <a:t>Guds </a:t>
            </a:r>
            <a:r>
              <a:rPr lang="sv-SE" sz="2000" dirty="0">
                <a:solidFill>
                  <a:srgbClr val="000000"/>
                </a:solidFill>
                <a:latin typeface="Candara"/>
                <a:cs typeface="Candara"/>
              </a:rPr>
              <a:t>sanning mot lögnen; de dyrkade och tjänade det skapade i stället för skaparen, som är välsignad i evighet, amen.  26 Därför utlämnade </a:t>
            </a:r>
            <a:r>
              <a:rPr lang="sv-SE" sz="2000" dirty="0" smtClean="0">
                <a:solidFill>
                  <a:srgbClr val="000000"/>
                </a:solidFill>
                <a:latin typeface="Candara"/>
                <a:cs typeface="Candara"/>
              </a:rPr>
              <a:t>Gud </a:t>
            </a:r>
            <a:r>
              <a:rPr lang="sv-SE" sz="2000" dirty="0">
                <a:solidFill>
                  <a:srgbClr val="000000"/>
                </a:solidFill>
                <a:latin typeface="Candara"/>
                <a:cs typeface="Candara"/>
              </a:rPr>
              <a:t>dem åt förnedrande lidelser. </a:t>
            </a:r>
            <a:r>
              <a:rPr lang="sv-SE" sz="2000" b="1" dirty="0">
                <a:solidFill>
                  <a:srgbClr val="000000"/>
                </a:solidFill>
                <a:latin typeface="Candara"/>
                <a:cs typeface="Candara"/>
              </a:rPr>
              <a:t>Kvinnorna bytte ut </a:t>
            </a:r>
            <a:r>
              <a:rPr lang="sv-SE" sz="2000" b="1" dirty="0" smtClean="0">
                <a:solidFill>
                  <a:srgbClr val="000000"/>
                </a:solidFill>
                <a:latin typeface="Candara"/>
                <a:cs typeface="Candara"/>
              </a:rPr>
              <a:t>det </a:t>
            </a:r>
            <a:r>
              <a:rPr lang="sv-SE" sz="2000" b="1" dirty="0">
                <a:solidFill>
                  <a:srgbClr val="000000"/>
                </a:solidFill>
                <a:latin typeface="Candara"/>
                <a:cs typeface="Candara"/>
              </a:rPr>
              <a:t>naturliga umgänget mot ett </a:t>
            </a:r>
            <a:r>
              <a:rPr lang="sv-SE" sz="2000" b="1" dirty="0" smtClean="0">
                <a:solidFill>
                  <a:srgbClr val="000000"/>
                </a:solidFill>
                <a:latin typeface="Candara"/>
                <a:cs typeface="Candara"/>
              </a:rPr>
              <a:t>onaturligt,  </a:t>
            </a:r>
            <a:r>
              <a:rPr lang="sv-SE" sz="2000" b="1" dirty="0">
                <a:solidFill>
                  <a:srgbClr val="000000"/>
                </a:solidFill>
                <a:latin typeface="Candara"/>
                <a:cs typeface="Candara"/>
              </a:rPr>
              <a:t>27 likaså övergav männen det naturliga umgänget med kvinnorna och upptändes av begär till varandra, så att män bedrev otukt med män.</a:t>
            </a:r>
            <a:r>
              <a:rPr lang="sv-SE" sz="2000" dirty="0">
                <a:solidFill>
                  <a:srgbClr val="000000"/>
                </a:solidFill>
                <a:latin typeface="Candara"/>
                <a:cs typeface="Candara"/>
              </a:rPr>
              <a:t> Därmed drog de själva på sig det rätta straffet för sin villfarelse.  28 Eftersom de föraktade kunskapen om Gud lät han dem hemfalla </a:t>
            </a:r>
            <a:r>
              <a:rPr lang="sv-SE" sz="2000" dirty="0" smtClean="0">
                <a:solidFill>
                  <a:srgbClr val="000000"/>
                </a:solidFill>
                <a:latin typeface="Candara"/>
                <a:cs typeface="Candara"/>
              </a:rPr>
              <a:t>åt </a:t>
            </a:r>
            <a:r>
              <a:rPr lang="sv-SE" sz="2000" dirty="0">
                <a:solidFill>
                  <a:srgbClr val="000000"/>
                </a:solidFill>
                <a:latin typeface="Candara"/>
                <a:cs typeface="Candara"/>
              </a:rPr>
              <a:t>föraktliga tänkesätt så att de gjorde det som inte får göras,  29 uppfyllda av allt slags orättfärdighet, elakhet, själviskhet och ondska, fulla av avund, blodtörst, stridslystnad, svek och illvilja.  30 De skvallrar och baktalar. De föraktar Gud. De är fräcka, övermodiga och skrytsamma, uppfinningsrika i det onda, uppstudsiga mot sina föräldrar,  31 tanklösa, trolösa, kärlekslösa, hjärtlösa.  32 De vet vad Gud har bestämt: att alla som lever så förtjänar döden. Ändå är det just så de lever, ja än värre, de tycker det är bra när andra gör det</a:t>
            </a:r>
            <a:r>
              <a:rPr lang="sv-SE" sz="2000" dirty="0" smtClean="0">
                <a:solidFill>
                  <a:srgbClr val="000000"/>
                </a:solidFill>
                <a:latin typeface="Candara"/>
                <a:cs typeface="Candara"/>
              </a:rPr>
              <a:t>.” (Rom 1:23-32)</a:t>
            </a:r>
            <a:endParaRPr lang="sv-SE" sz="2000" dirty="0">
              <a:solidFill>
                <a:srgbClr val="000000"/>
              </a:solidFill>
              <a:latin typeface="Candara"/>
              <a:cs typeface="Candara"/>
            </a:endParaRPr>
          </a:p>
          <a:p>
            <a:pPr marL="0" indent="0">
              <a:lnSpc>
                <a:spcPct val="110000"/>
              </a:lnSpc>
              <a:buNone/>
            </a:pPr>
            <a:endParaRPr lang="sv-SE" sz="2000" dirty="0">
              <a:solidFill>
                <a:srgbClr val="000000"/>
              </a:solidFill>
              <a:latin typeface="Candara"/>
              <a:cs typeface="Candara"/>
            </a:endParaRPr>
          </a:p>
        </p:txBody>
      </p:sp>
    </p:spTree>
    <p:extLst>
      <p:ext uri="{BB962C8B-B14F-4D97-AF65-F5344CB8AC3E}">
        <p14:creationId xmlns:p14="http://schemas.microsoft.com/office/powerpoint/2010/main" xmlns="" val="3295266026"/>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764704"/>
            <a:ext cx="8363272" cy="5361459"/>
          </a:xfrm>
        </p:spPr>
        <p:txBody>
          <a:bodyPr>
            <a:normAutofit/>
          </a:bodyPr>
          <a:lstStyle/>
          <a:p>
            <a:pPr>
              <a:buFont typeface="Arial"/>
              <a:buChar char="•"/>
            </a:pPr>
            <a:r>
              <a:rPr lang="sv-SE" sz="2400" b="1" dirty="0" smtClean="0">
                <a:solidFill>
                  <a:schemeClr val="tx1"/>
                </a:solidFill>
                <a:latin typeface="Candara"/>
                <a:cs typeface="Candara"/>
              </a:rPr>
              <a:t>Sammanhanget: Rom 1–5 </a:t>
            </a:r>
          </a:p>
          <a:p>
            <a:pPr marL="0" indent="0">
              <a:buNone/>
            </a:pPr>
            <a:endParaRPr lang="sv-SE" sz="2400" dirty="0" smtClean="0">
              <a:solidFill>
                <a:schemeClr val="tx1"/>
              </a:solidFill>
              <a:latin typeface="Candara"/>
              <a:cs typeface="Candara"/>
            </a:endParaRPr>
          </a:p>
          <a:p>
            <a:pPr marL="0" indent="0">
              <a:buNone/>
            </a:pPr>
            <a:r>
              <a:rPr lang="sv-SE" sz="2000" dirty="0" smtClean="0"/>
              <a:t>”</a:t>
            </a:r>
            <a:r>
              <a:rPr lang="sv-SE" sz="2000" dirty="0" smtClean="0">
                <a:solidFill>
                  <a:srgbClr val="000000"/>
                </a:solidFill>
                <a:latin typeface="Candara"/>
                <a:cs typeface="Candara"/>
              </a:rPr>
              <a:t>Jag </a:t>
            </a:r>
            <a:r>
              <a:rPr lang="sv-SE" sz="2000" dirty="0">
                <a:solidFill>
                  <a:srgbClr val="000000"/>
                </a:solidFill>
                <a:latin typeface="Candara"/>
                <a:cs typeface="Candara"/>
              </a:rPr>
              <a:t>skäms inte för evangeliet. Det är en Guds kraft som räddar var och en som tror, juden främst men också greken. </a:t>
            </a:r>
            <a:r>
              <a:rPr lang="sv-SE" sz="2000" dirty="0" smtClean="0">
                <a:solidFill>
                  <a:srgbClr val="000000"/>
                </a:solidFill>
                <a:latin typeface="Candara"/>
                <a:cs typeface="Candara"/>
              </a:rPr>
              <a:t>I </a:t>
            </a:r>
            <a:r>
              <a:rPr lang="sv-SE" sz="2000" dirty="0">
                <a:solidFill>
                  <a:srgbClr val="000000"/>
                </a:solidFill>
                <a:latin typeface="Candara"/>
                <a:cs typeface="Candara"/>
              </a:rPr>
              <a:t>evangeliet uppenbaras nämligen en rättfärdighet från Gud, genom tro till tro, som det står skrivet: </a:t>
            </a:r>
            <a:r>
              <a:rPr lang="sv-SE" sz="2000" i="1" dirty="0">
                <a:solidFill>
                  <a:srgbClr val="000000"/>
                </a:solidFill>
                <a:latin typeface="Candara"/>
                <a:cs typeface="Candara"/>
              </a:rPr>
              <a:t>Den rättfärdige skall leva genom tron</a:t>
            </a:r>
            <a:r>
              <a:rPr lang="sv-SE" sz="2000" i="1" dirty="0" smtClean="0">
                <a:solidFill>
                  <a:srgbClr val="000000"/>
                </a:solidFill>
                <a:latin typeface="Candara"/>
                <a:cs typeface="Candara"/>
              </a:rPr>
              <a:t>.</a:t>
            </a:r>
            <a:r>
              <a:rPr lang="sv-SE" sz="2000" dirty="0" smtClean="0">
                <a:solidFill>
                  <a:schemeClr val="tx1"/>
                </a:solidFill>
                <a:latin typeface="Candara"/>
                <a:cs typeface="Candara"/>
              </a:rPr>
              <a:t>” (Rom 1:16-17)</a:t>
            </a:r>
          </a:p>
          <a:p>
            <a:pPr marL="0" indent="0">
              <a:buNone/>
            </a:pPr>
            <a:endParaRPr lang="sv-SE" sz="2400" dirty="0">
              <a:solidFill>
                <a:schemeClr val="tx1"/>
              </a:solidFill>
              <a:latin typeface="Candara"/>
              <a:cs typeface="Candara"/>
            </a:endParaRPr>
          </a:p>
          <a:p>
            <a:pPr lvl="1">
              <a:buFont typeface="Wingdings" charset="2"/>
              <a:buChar char="ü"/>
            </a:pPr>
            <a:r>
              <a:rPr lang="sv-SE" sz="2000" b="1" dirty="0" smtClean="0">
                <a:solidFill>
                  <a:srgbClr val="000000"/>
                </a:solidFill>
                <a:latin typeface="Candara"/>
                <a:cs typeface="Candara"/>
              </a:rPr>
              <a:t>De dåliga nyheterna</a:t>
            </a:r>
            <a:r>
              <a:rPr lang="sv-SE" sz="2000" dirty="0" smtClean="0">
                <a:solidFill>
                  <a:srgbClr val="000000"/>
                </a:solidFill>
                <a:latin typeface="Candara"/>
                <a:cs typeface="Candara"/>
              </a:rPr>
              <a:t>: Guds vrede och dom över människans uppror och synd, Rom 1:18-3:20</a:t>
            </a:r>
          </a:p>
          <a:p>
            <a:pPr lvl="1">
              <a:buFont typeface="Wingdings" charset="2"/>
              <a:buChar char="ü"/>
            </a:pPr>
            <a:endParaRPr lang="sv-SE" sz="2000" dirty="0">
              <a:solidFill>
                <a:srgbClr val="000000"/>
              </a:solidFill>
              <a:latin typeface="Candara"/>
              <a:cs typeface="Candara"/>
            </a:endParaRPr>
          </a:p>
          <a:p>
            <a:pPr lvl="1">
              <a:buFont typeface="Wingdings" charset="2"/>
              <a:buChar char="ü"/>
            </a:pPr>
            <a:r>
              <a:rPr lang="sv-SE" sz="2000" b="1" dirty="0" smtClean="0">
                <a:solidFill>
                  <a:srgbClr val="000000"/>
                </a:solidFill>
                <a:latin typeface="Candara"/>
                <a:cs typeface="Candara"/>
              </a:rPr>
              <a:t>De goda nyheterna</a:t>
            </a:r>
            <a:r>
              <a:rPr lang="sv-SE" sz="2000" dirty="0" smtClean="0">
                <a:solidFill>
                  <a:srgbClr val="000000"/>
                </a:solidFill>
                <a:latin typeface="Candara"/>
                <a:cs typeface="Candara"/>
              </a:rPr>
              <a:t>: Guds rättfärdighet och räddning trots människans uppror och synd, Rom 3:21-5:21</a:t>
            </a:r>
            <a:endParaRPr lang="sv-SE" sz="2000" dirty="0">
              <a:solidFill>
                <a:srgbClr val="000000"/>
              </a:solidFill>
              <a:latin typeface="Candara"/>
              <a:cs typeface="Candara"/>
            </a:endParaRPr>
          </a:p>
        </p:txBody>
      </p:sp>
    </p:spTree>
    <p:extLst>
      <p:ext uri="{BB962C8B-B14F-4D97-AF65-F5344CB8AC3E}">
        <p14:creationId xmlns:p14="http://schemas.microsoft.com/office/powerpoint/2010/main" xmlns="" val="3893081607"/>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p:cTn id="1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p:cTn id="2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67544" y="764704"/>
            <a:ext cx="8229600" cy="5721499"/>
          </a:xfrm>
        </p:spPr>
        <p:txBody>
          <a:bodyPr>
            <a:normAutofit/>
          </a:bodyPr>
          <a:lstStyle/>
          <a:p>
            <a:pPr>
              <a:lnSpc>
                <a:spcPct val="120000"/>
              </a:lnSpc>
              <a:buFont typeface="Arial"/>
              <a:buChar char="•"/>
            </a:pPr>
            <a:r>
              <a:rPr lang="sv-SE" sz="2400" b="1" dirty="0" smtClean="0">
                <a:solidFill>
                  <a:srgbClr val="000000"/>
                </a:solidFill>
                <a:latin typeface="Candara"/>
                <a:cs typeface="Candara"/>
              </a:rPr>
              <a:t>Paulus teologiska argument är typiskt judiskt</a:t>
            </a:r>
          </a:p>
          <a:p>
            <a:pPr marL="0" indent="0">
              <a:lnSpc>
                <a:spcPct val="120000"/>
              </a:lnSpc>
              <a:buNone/>
            </a:pPr>
            <a:endParaRPr lang="sv-SE" sz="2000" dirty="0">
              <a:solidFill>
                <a:srgbClr val="000000"/>
              </a:solidFill>
              <a:latin typeface="Candara"/>
              <a:cs typeface="Candara"/>
            </a:endParaRPr>
          </a:p>
          <a:p>
            <a:pPr marL="0" indent="0">
              <a:lnSpc>
                <a:spcPct val="120000"/>
              </a:lnSpc>
              <a:buNone/>
            </a:pPr>
            <a:r>
              <a:rPr lang="sv-SE" sz="2000" dirty="0" smtClean="0">
                <a:solidFill>
                  <a:srgbClr val="000000"/>
                </a:solidFill>
                <a:latin typeface="Candara"/>
                <a:cs typeface="Candara"/>
              </a:rPr>
              <a:t>”. . . överallt </a:t>
            </a:r>
            <a:r>
              <a:rPr lang="sv-SE" sz="2000" dirty="0">
                <a:solidFill>
                  <a:srgbClr val="000000"/>
                </a:solidFill>
                <a:latin typeface="Candara"/>
                <a:cs typeface="Candara"/>
              </a:rPr>
              <a:t>råder ett kaos av blod och mord, stöld och svek, sedefördärv, trolöshet, oroligheter, mened,  26 hets mot de goda, otacksamhet, förförelse av oskyldiga själar, onaturligt umgänge, otillåtna giften, äktenskapsbrott och orgier.  27 Ja, dyrkan av de namnlösa avgudarna är all ondskas början och orsak och </a:t>
            </a:r>
            <a:r>
              <a:rPr lang="sv-SE" sz="2000" dirty="0" smtClean="0">
                <a:solidFill>
                  <a:srgbClr val="000000"/>
                </a:solidFill>
                <a:latin typeface="Candara"/>
                <a:cs typeface="Candara"/>
              </a:rPr>
              <a:t>höjdpunkt . . .” (Salomos vishet 14:25-26) </a:t>
            </a:r>
          </a:p>
          <a:p>
            <a:pPr marL="0" indent="0">
              <a:lnSpc>
                <a:spcPct val="120000"/>
              </a:lnSpc>
              <a:buNone/>
            </a:pPr>
            <a:endParaRPr lang="sv-SE" sz="2000" dirty="0">
              <a:solidFill>
                <a:srgbClr val="000000"/>
              </a:solidFill>
              <a:latin typeface="Candara"/>
              <a:cs typeface="Candara"/>
            </a:endParaRPr>
          </a:p>
          <a:p>
            <a:pPr marL="0" indent="0">
              <a:lnSpc>
                <a:spcPct val="120000"/>
              </a:lnSpc>
              <a:buNone/>
            </a:pPr>
            <a:r>
              <a:rPr lang="sv-SE" sz="2000" dirty="0" smtClean="0">
                <a:solidFill>
                  <a:srgbClr val="000000"/>
                </a:solidFill>
                <a:latin typeface="Candara"/>
                <a:cs typeface="Candara"/>
              </a:rPr>
              <a:t>”Oss </a:t>
            </a:r>
            <a:r>
              <a:rPr lang="sv-SE" sz="2000" dirty="0">
                <a:solidFill>
                  <a:srgbClr val="000000"/>
                </a:solidFill>
                <a:latin typeface="Candara"/>
                <a:cs typeface="Candara"/>
              </a:rPr>
              <a:t>fostrar du alltså, och våra fiender tuktar du måttfullt, för att vi skall minnas din godhet när vi själva dömer, och vänta oss barmhärtighet när vi blir dömda. </a:t>
            </a:r>
            <a:r>
              <a:rPr lang="sv-SE" sz="2000" dirty="0" smtClean="0">
                <a:solidFill>
                  <a:srgbClr val="000000"/>
                </a:solidFill>
                <a:latin typeface="Candara"/>
                <a:cs typeface="Candara"/>
              </a:rPr>
              <a:t>Dem </a:t>
            </a:r>
            <a:r>
              <a:rPr lang="sv-SE" sz="2000" dirty="0">
                <a:solidFill>
                  <a:srgbClr val="000000"/>
                </a:solidFill>
                <a:latin typeface="Candara"/>
                <a:cs typeface="Candara"/>
              </a:rPr>
              <a:t>som i dårskap levde ett ogudaktigt liv plågade du med deras egna skändligheter</a:t>
            </a:r>
            <a:r>
              <a:rPr lang="sv-SE" sz="2000" dirty="0" smtClean="0">
                <a:solidFill>
                  <a:srgbClr val="000000"/>
                </a:solidFill>
                <a:latin typeface="Candara"/>
                <a:cs typeface="Candara"/>
              </a:rPr>
              <a:t>.” </a:t>
            </a:r>
            <a:r>
              <a:rPr lang="sv-SE" sz="2000" dirty="0">
                <a:solidFill>
                  <a:srgbClr val="000000"/>
                </a:solidFill>
                <a:latin typeface="Candara"/>
                <a:cs typeface="Candara"/>
              </a:rPr>
              <a:t>(Salomos </a:t>
            </a:r>
            <a:r>
              <a:rPr lang="sv-SE" sz="2000" dirty="0" smtClean="0">
                <a:solidFill>
                  <a:srgbClr val="000000"/>
                </a:solidFill>
                <a:latin typeface="Candara"/>
                <a:cs typeface="Candara"/>
              </a:rPr>
              <a:t>Vishet 12:23) </a:t>
            </a:r>
            <a:endParaRPr lang="sv-SE" sz="2000" dirty="0">
              <a:solidFill>
                <a:srgbClr val="000000"/>
              </a:solidFill>
              <a:latin typeface="Candara"/>
              <a:cs typeface="Candara"/>
            </a:endParaRPr>
          </a:p>
          <a:p>
            <a:pPr marL="0" indent="0">
              <a:lnSpc>
                <a:spcPct val="120000"/>
              </a:lnSpc>
              <a:buNone/>
            </a:pPr>
            <a:endParaRPr lang="sv-SE" sz="2000" dirty="0">
              <a:solidFill>
                <a:srgbClr val="000000"/>
              </a:solidFill>
              <a:latin typeface="Candara"/>
              <a:cs typeface="Candara"/>
            </a:endParaRPr>
          </a:p>
        </p:txBody>
      </p:sp>
    </p:spTree>
    <p:extLst>
      <p:ext uri="{BB962C8B-B14F-4D97-AF65-F5344CB8AC3E}">
        <p14:creationId xmlns:p14="http://schemas.microsoft.com/office/powerpoint/2010/main" xmlns="" val="3936224574"/>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anim calcmode="lin" valueType="num">
                                      <p:cBhvr>
                                        <p:cTn id="1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07504" y="0"/>
            <a:ext cx="8640960" cy="6741368"/>
          </a:xfrm>
        </p:spPr>
        <p:txBody>
          <a:bodyPr>
            <a:noAutofit/>
          </a:bodyPr>
          <a:lstStyle/>
          <a:p>
            <a:pPr marL="0" indent="0">
              <a:buNone/>
            </a:pPr>
            <a:r>
              <a:rPr lang="sv-SE" sz="2000" dirty="0" smtClean="0">
                <a:solidFill>
                  <a:schemeClr val="tx1"/>
                </a:solidFill>
                <a:latin typeface="Candara"/>
                <a:cs typeface="Candara"/>
              </a:rPr>
              <a:t>23  ”</a:t>
            </a:r>
            <a:r>
              <a:rPr lang="sv-SE" sz="2000" dirty="0" smtClean="0">
                <a:solidFill>
                  <a:schemeClr val="tx1"/>
                </a:solidFill>
              </a:rPr>
              <a:t>De </a:t>
            </a:r>
            <a:r>
              <a:rPr lang="sv-SE" sz="2000" dirty="0">
                <a:solidFill>
                  <a:schemeClr val="tx1"/>
                </a:solidFill>
              </a:rPr>
              <a:t>bytte ut </a:t>
            </a:r>
            <a:r>
              <a:rPr lang="sv-SE" sz="2000" dirty="0" smtClean="0">
                <a:solidFill>
                  <a:schemeClr val="tx1"/>
                </a:solidFill>
                <a:latin typeface="Candara"/>
                <a:cs typeface="Candara"/>
              </a:rPr>
              <a:t>(</a:t>
            </a:r>
            <a:r>
              <a:rPr lang="sv-SE" sz="2000" b="1" i="1" dirty="0" err="1" smtClean="0">
                <a:solidFill>
                  <a:schemeClr val="tx1"/>
                </a:solidFill>
                <a:latin typeface="Candara"/>
                <a:cs typeface="Candara"/>
              </a:rPr>
              <a:t>ēllaxan</a:t>
            </a:r>
            <a:r>
              <a:rPr lang="sv-SE" sz="2000" dirty="0">
                <a:solidFill>
                  <a:schemeClr val="tx1"/>
                </a:solidFill>
                <a:latin typeface="Candara"/>
                <a:cs typeface="Candara"/>
              </a:rPr>
              <a:t>) </a:t>
            </a:r>
            <a:r>
              <a:rPr lang="sv-SE" sz="2000" dirty="0" smtClean="0">
                <a:solidFill>
                  <a:schemeClr val="tx1"/>
                </a:solidFill>
              </a:rPr>
              <a:t>den </a:t>
            </a:r>
            <a:r>
              <a:rPr lang="sv-SE" sz="2000" dirty="0">
                <a:solidFill>
                  <a:schemeClr val="tx1"/>
                </a:solidFill>
              </a:rPr>
              <a:t>oförgänglige Gudens härlighet mot bilder av förgängliga människor, av fåglar, fyrfotadjur och </a:t>
            </a:r>
            <a:r>
              <a:rPr lang="sv-SE" sz="2000" dirty="0" smtClean="0">
                <a:solidFill>
                  <a:schemeClr val="tx1"/>
                </a:solidFill>
              </a:rPr>
              <a:t>kräldjur.</a:t>
            </a:r>
          </a:p>
          <a:p>
            <a:pPr marL="400050" lvl="1" indent="0">
              <a:buNone/>
            </a:pPr>
            <a:r>
              <a:rPr lang="sv-SE" sz="2000" dirty="0" smtClean="0">
                <a:solidFill>
                  <a:schemeClr val="tx1"/>
                </a:solidFill>
                <a:latin typeface="Candara"/>
                <a:cs typeface="Candara"/>
              </a:rPr>
              <a:t>24 Därför </a:t>
            </a:r>
            <a:r>
              <a:rPr lang="sv-SE" sz="2000" dirty="0">
                <a:solidFill>
                  <a:schemeClr val="tx1"/>
                </a:solidFill>
                <a:latin typeface="Candara"/>
                <a:cs typeface="Candara"/>
              </a:rPr>
              <a:t>lät </a:t>
            </a:r>
            <a:r>
              <a:rPr lang="sv-SE" sz="2000" dirty="0" smtClean="0">
                <a:solidFill>
                  <a:schemeClr val="tx1"/>
                </a:solidFill>
                <a:latin typeface="Candara"/>
                <a:cs typeface="Candara"/>
              </a:rPr>
              <a:t>(</a:t>
            </a:r>
            <a:r>
              <a:rPr lang="sv-SE" sz="2000" b="1" i="1" dirty="0" err="1" smtClean="0">
                <a:solidFill>
                  <a:schemeClr val="tx1"/>
                </a:solidFill>
                <a:latin typeface="Candara"/>
                <a:cs typeface="Candara"/>
              </a:rPr>
              <a:t>paredōken</a:t>
            </a:r>
            <a:r>
              <a:rPr lang="sv-SE" sz="2000" dirty="0" smtClean="0">
                <a:solidFill>
                  <a:schemeClr val="tx1"/>
                </a:solidFill>
                <a:latin typeface="Candara"/>
                <a:cs typeface="Candara"/>
              </a:rPr>
              <a:t>) Gud </a:t>
            </a:r>
            <a:r>
              <a:rPr lang="sv-SE" sz="2000" dirty="0">
                <a:solidFill>
                  <a:schemeClr val="tx1"/>
                </a:solidFill>
                <a:latin typeface="Candara"/>
                <a:cs typeface="Candara"/>
              </a:rPr>
              <a:t>dem följa sina begär och utlämnade dem åt orenhet, så att de förnedrade sina kroppar med varandra.  </a:t>
            </a:r>
            <a:endParaRPr lang="sv-SE" sz="2000" dirty="0" smtClean="0">
              <a:solidFill>
                <a:schemeClr val="tx1"/>
              </a:solidFill>
              <a:latin typeface="Candara"/>
              <a:cs typeface="Candara"/>
            </a:endParaRPr>
          </a:p>
          <a:p>
            <a:pPr marL="0" indent="0">
              <a:buNone/>
            </a:pPr>
            <a:r>
              <a:rPr lang="sv-SE" sz="2000" dirty="0" smtClean="0">
                <a:solidFill>
                  <a:schemeClr val="tx1"/>
                </a:solidFill>
                <a:latin typeface="Candara"/>
                <a:cs typeface="Candara"/>
              </a:rPr>
              <a:t>25 </a:t>
            </a:r>
            <a:r>
              <a:rPr lang="sv-SE" sz="2000" dirty="0">
                <a:solidFill>
                  <a:schemeClr val="tx1"/>
                </a:solidFill>
                <a:latin typeface="Candara"/>
                <a:cs typeface="Candara"/>
              </a:rPr>
              <a:t>De bytte ut </a:t>
            </a:r>
            <a:r>
              <a:rPr lang="sv-SE" sz="2000" dirty="0" smtClean="0">
                <a:solidFill>
                  <a:schemeClr val="tx1"/>
                </a:solidFill>
                <a:latin typeface="Candara"/>
                <a:cs typeface="Candara"/>
              </a:rPr>
              <a:t>(</a:t>
            </a:r>
            <a:r>
              <a:rPr lang="sv-SE" sz="2000" b="1" i="1" dirty="0" err="1" smtClean="0">
                <a:solidFill>
                  <a:schemeClr val="tx1"/>
                </a:solidFill>
                <a:latin typeface="Candara"/>
                <a:cs typeface="Candara"/>
              </a:rPr>
              <a:t>metēllaxan</a:t>
            </a:r>
            <a:r>
              <a:rPr lang="sv-SE" sz="2000" dirty="0" smtClean="0">
                <a:solidFill>
                  <a:schemeClr val="tx1"/>
                </a:solidFill>
                <a:latin typeface="Candara"/>
                <a:cs typeface="Candara"/>
              </a:rPr>
              <a:t>) Guds </a:t>
            </a:r>
            <a:r>
              <a:rPr lang="sv-SE" sz="2000" dirty="0">
                <a:solidFill>
                  <a:schemeClr val="tx1"/>
                </a:solidFill>
                <a:latin typeface="Candara"/>
                <a:cs typeface="Candara"/>
              </a:rPr>
              <a:t>sanning mot lögnen; de dyrkade och tjänade det skapade i stället för skaparen, som är välsignad i evighet, amen.  </a:t>
            </a:r>
            <a:endParaRPr lang="sv-SE" sz="2000" dirty="0" smtClean="0">
              <a:solidFill>
                <a:schemeClr val="tx1"/>
              </a:solidFill>
              <a:latin typeface="Candara"/>
              <a:cs typeface="Candara"/>
            </a:endParaRPr>
          </a:p>
          <a:p>
            <a:pPr marL="400050" lvl="1" indent="0">
              <a:buNone/>
            </a:pPr>
            <a:r>
              <a:rPr lang="sv-SE" sz="2000" dirty="0" smtClean="0">
                <a:solidFill>
                  <a:schemeClr val="tx1"/>
                </a:solidFill>
                <a:latin typeface="Candara"/>
                <a:cs typeface="Candara"/>
              </a:rPr>
              <a:t>26 </a:t>
            </a:r>
            <a:r>
              <a:rPr lang="sv-SE" sz="2000" dirty="0">
                <a:solidFill>
                  <a:schemeClr val="tx1"/>
                </a:solidFill>
                <a:latin typeface="Candara"/>
                <a:cs typeface="Candara"/>
              </a:rPr>
              <a:t>Därför utlämnade </a:t>
            </a:r>
            <a:r>
              <a:rPr lang="sv-SE" sz="2000" dirty="0" smtClean="0">
                <a:solidFill>
                  <a:schemeClr val="tx1"/>
                </a:solidFill>
                <a:latin typeface="Candara"/>
                <a:cs typeface="Candara"/>
              </a:rPr>
              <a:t>(</a:t>
            </a:r>
            <a:r>
              <a:rPr lang="sv-SE" sz="2000" b="1" i="1" dirty="0" err="1">
                <a:solidFill>
                  <a:schemeClr val="tx1"/>
                </a:solidFill>
                <a:latin typeface="Candara"/>
                <a:cs typeface="Candara"/>
              </a:rPr>
              <a:t>paredōken</a:t>
            </a:r>
            <a:r>
              <a:rPr lang="sv-SE" sz="2000" dirty="0" smtClean="0">
                <a:solidFill>
                  <a:schemeClr val="tx1"/>
                </a:solidFill>
                <a:latin typeface="Candara"/>
                <a:cs typeface="Candara"/>
              </a:rPr>
              <a:t>) Gud </a:t>
            </a:r>
            <a:r>
              <a:rPr lang="sv-SE" sz="2000" dirty="0">
                <a:solidFill>
                  <a:schemeClr val="tx1"/>
                </a:solidFill>
                <a:latin typeface="Candara"/>
                <a:cs typeface="Candara"/>
              </a:rPr>
              <a:t>dem åt förnedrande lidelser. </a:t>
            </a:r>
            <a:endParaRPr lang="sv-SE" sz="2000" dirty="0" smtClean="0">
              <a:solidFill>
                <a:schemeClr val="tx1"/>
              </a:solidFill>
              <a:latin typeface="Candara"/>
              <a:cs typeface="Candara"/>
            </a:endParaRPr>
          </a:p>
          <a:p>
            <a:pPr marL="0" indent="0">
              <a:buNone/>
            </a:pPr>
            <a:r>
              <a:rPr lang="sv-SE" sz="2000" dirty="0" smtClean="0">
                <a:solidFill>
                  <a:schemeClr val="tx1"/>
                </a:solidFill>
                <a:latin typeface="Candara"/>
                <a:cs typeface="Candara"/>
              </a:rPr>
              <a:t>Kvinnorna </a:t>
            </a:r>
            <a:r>
              <a:rPr lang="sv-SE" sz="2000" dirty="0">
                <a:solidFill>
                  <a:schemeClr val="tx1"/>
                </a:solidFill>
                <a:latin typeface="Candara"/>
                <a:cs typeface="Candara"/>
              </a:rPr>
              <a:t>bytte ut (</a:t>
            </a:r>
            <a:r>
              <a:rPr lang="sv-SE" sz="2000" b="1" i="1" dirty="0" err="1">
                <a:solidFill>
                  <a:schemeClr val="tx1"/>
                </a:solidFill>
                <a:latin typeface="Candara"/>
                <a:cs typeface="Candara"/>
              </a:rPr>
              <a:t>metēllaxan</a:t>
            </a:r>
            <a:r>
              <a:rPr lang="sv-SE" sz="2000" dirty="0">
                <a:solidFill>
                  <a:schemeClr val="tx1"/>
                </a:solidFill>
                <a:latin typeface="Candara"/>
                <a:cs typeface="Candara"/>
              </a:rPr>
              <a:t>) </a:t>
            </a:r>
            <a:r>
              <a:rPr lang="sv-SE" sz="2000" dirty="0" smtClean="0">
                <a:solidFill>
                  <a:schemeClr val="tx1"/>
                </a:solidFill>
                <a:latin typeface="Candara"/>
                <a:cs typeface="Candara"/>
              </a:rPr>
              <a:t>det </a:t>
            </a:r>
            <a:r>
              <a:rPr lang="sv-SE" sz="2000" dirty="0">
                <a:solidFill>
                  <a:schemeClr val="tx1"/>
                </a:solidFill>
                <a:latin typeface="Candara"/>
                <a:cs typeface="Candara"/>
              </a:rPr>
              <a:t>naturliga umgänget mot ett </a:t>
            </a:r>
            <a:r>
              <a:rPr lang="sv-SE" sz="2000" dirty="0" smtClean="0">
                <a:solidFill>
                  <a:schemeClr val="tx1"/>
                </a:solidFill>
                <a:latin typeface="Candara"/>
                <a:cs typeface="Candara"/>
              </a:rPr>
              <a:t>onaturligt,  </a:t>
            </a:r>
            <a:r>
              <a:rPr lang="sv-SE" sz="2000" dirty="0">
                <a:solidFill>
                  <a:schemeClr val="tx1"/>
                </a:solidFill>
                <a:latin typeface="Candara"/>
                <a:cs typeface="Candara"/>
              </a:rPr>
              <a:t>27 likaså övergav männen det naturliga umgänget med kvinnorna och upptändes av begär till varandra, så att män bedrev otukt med män. Därmed drog de själva på sig det rätta straffet för sin villfarelse.  </a:t>
            </a:r>
            <a:endParaRPr lang="sv-SE" sz="2000" dirty="0" smtClean="0">
              <a:solidFill>
                <a:schemeClr val="tx1"/>
              </a:solidFill>
              <a:latin typeface="Candara"/>
              <a:cs typeface="Candara"/>
            </a:endParaRPr>
          </a:p>
          <a:p>
            <a:pPr marL="400050" lvl="1" indent="0">
              <a:buNone/>
            </a:pPr>
            <a:r>
              <a:rPr lang="sv-SE" sz="2000" dirty="0" smtClean="0">
                <a:solidFill>
                  <a:schemeClr val="tx1"/>
                </a:solidFill>
                <a:latin typeface="Candara"/>
                <a:cs typeface="Candara"/>
              </a:rPr>
              <a:t>28 </a:t>
            </a:r>
            <a:r>
              <a:rPr lang="sv-SE" sz="2000" dirty="0">
                <a:solidFill>
                  <a:schemeClr val="tx1"/>
                </a:solidFill>
                <a:latin typeface="Candara"/>
                <a:cs typeface="Candara"/>
              </a:rPr>
              <a:t>Eftersom de föraktade kunskapen om Gud lät han dem hemfalla (</a:t>
            </a:r>
            <a:r>
              <a:rPr lang="sv-SE" sz="2000" b="1" i="1" dirty="0" err="1" smtClean="0">
                <a:solidFill>
                  <a:schemeClr val="tx1"/>
                </a:solidFill>
                <a:latin typeface="Candara"/>
                <a:cs typeface="Candara"/>
              </a:rPr>
              <a:t>paredōken</a:t>
            </a:r>
            <a:r>
              <a:rPr lang="sv-SE" sz="2000" dirty="0">
                <a:solidFill>
                  <a:schemeClr val="tx1"/>
                </a:solidFill>
                <a:latin typeface="Candara"/>
                <a:cs typeface="Candara"/>
              </a:rPr>
              <a:t>)</a:t>
            </a:r>
            <a:r>
              <a:rPr lang="sv-SE" sz="2000" i="1" dirty="0" smtClean="0">
                <a:solidFill>
                  <a:schemeClr val="tx1"/>
                </a:solidFill>
                <a:latin typeface="Candara"/>
                <a:cs typeface="Candara"/>
              </a:rPr>
              <a:t> </a:t>
            </a:r>
            <a:r>
              <a:rPr lang="sv-SE" sz="2000" dirty="0" smtClean="0">
                <a:solidFill>
                  <a:schemeClr val="tx1"/>
                </a:solidFill>
                <a:latin typeface="Candara"/>
                <a:cs typeface="Candara"/>
              </a:rPr>
              <a:t>åt </a:t>
            </a:r>
            <a:r>
              <a:rPr lang="sv-SE" sz="2000" dirty="0">
                <a:solidFill>
                  <a:schemeClr val="tx1"/>
                </a:solidFill>
                <a:latin typeface="Candara"/>
                <a:cs typeface="Candara"/>
              </a:rPr>
              <a:t>föraktliga tänkesätt så att de gjorde det som inte får göras,  </a:t>
            </a:r>
            <a:endParaRPr lang="sv-SE" sz="2000" dirty="0" smtClean="0">
              <a:solidFill>
                <a:schemeClr val="tx1"/>
              </a:solidFill>
              <a:latin typeface="Candara"/>
              <a:cs typeface="Candara"/>
            </a:endParaRPr>
          </a:p>
          <a:p>
            <a:pPr marL="800100" lvl="2" indent="0">
              <a:buNone/>
            </a:pPr>
            <a:r>
              <a:rPr lang="sv-SE" sz="2000" dirty="0" smtClean="0">
                <a:solidFill>
                  <a:schemeClr val="tx1"/>
                </a:solidFill>
                <a:latin typeface="Candara"/>
                <a:cs typeface="Candara"/>
              </a:rPr>
              <a:t>29 uppfyllda av allt slags orättfärdighet, elakhet, själviskhet och ondska, fulla av avund, blodtörst, stridslystnad, svek och illvilja.  30 De skvallrar och baktalar. De föraktar Gud. De är fräcka, övermodiga och skrytsamma, uppfinningsrika i det onda, uppstudsiga mot sina föräldrar,  31 tanklösa, trolösa, kärlekslösa, hjärtlösa.  32 De vet vad Gud har bestämt: att alla som lever så förtjänar döden. Ändå är det just så de lever, ja än värre, de tycker det är bra när andra gör det.” (Rom 1:23-32)</a:t>
            </a:r>
          </a:p>
        </p:txBody>
      </p:sp>
    </p:spTree>
    <p:extLst>
      <p:ext uri="{BB962C8B-B14F-4D97-AF65-F5344CB8AC3E}">
        <p14:creationId xmlns:p14="http://schemas.microsoft.com/office/powerpoint/2010/main" xmlns="" val="3655783704"/>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Program</a:t>
            </a:r>
            <a:endParaRPr lang="sv-SE" dirty="0"/>
          </a:p>
        </p:txBody>
      </p:sp>
      <p:sp>
        <p:nvSpPr>
          <p:cNvPr id="3" name="Platshållare för innehåll 2"/>
          <p:cNvSpPr>
            <a:spLocks noGrp="1"/>
          </p:cNvSpPr>
          <p:nvPr>
            <p:ph idx="1"/>
          </p:nvPr>
        </p:nvSpPr>
        <p:spPr>
          <a:xfrm>
            <a:off x="457200" y="1412776"/>
            <a:ext cx="8435280" cy="5040560"/>
          </a:xfrm>
        </p:spPr>
        <p:txBody>
          <a:bodyPr>
            <a:normAutofit fontScale="85000" lnSpcReduction="10000"/>
          </a:bodyPr>
          <a:lstStyle/>
          <a:p>
            <a:pPr marL="723900" indent="-723900">
              <a:buNone/>
            </a:pPr>
            <a:r>
              <a:rPr lang="sv-SE" dirty="0" smtClean="0"/>
              <a:t>10</a:t>
            </a:r>
            <a:r>
              <a:rPr lang="sv-SE" baseline="30000" dirty="0" smtClean="0"/>
              <a:t>00</a:t>
            </a:r>
            <a:r>
              <a:rPr lang="sv-SE" dirty="0" smtClean="0"/>
              <a:t> 	”Frågan i historia och nutid”, Mikael Hallenius</a:t>
            </a:r>
          </a:p>
          <a:p>
            <a:pPr marL="723900" indent="-723900">
              <a:buNone/>
            </a:pPr>
            <a:r>
              <a:rPr lang="sv-SE" dirty="0" smtClean="0"/>
              <a:t>10</a:t>
            </a:r>
            <a:r>
              <a:rPr lang="sv-SE" baseline="30000" dirty="0" smtClean="0"/>
              <a:t>30</a:t>
            </a:r>
            <a:r>
              <a:rPr lang="sv-SE" dirty="0" smtClean="0"/>
              <a:t>	Bearbetning i grupper</a:t>
            </a:r>
          </a:p>
          <a:p>
            <a:pPr marL="723900" indent="-723900">
              <a:buNone/>
            </a:pPr>
            <a:r>
              <a:rPr lang="sv-SE" dirty="0" smtClean="0"/>
              <a:t>11</a:t>
            </a:r>
            <a:r>
              <a:rPr lang="sv-SE" baseline="30000" dirty="0" smtClean="0"/>
              <a:t>00</a:t>
            </a:r>
            <a:r>
              <a:rPr lang="sv-SE" dirty="0" smtClean="0"/>
              <a:t>	”Frågan i ett bibelteologiskt perspektiv”, Mikael Tellbe</a:t>
            </a:r>
          </a:p>
          <a:p>
            <a:pPr marL="723900" indent="-723900">
              <a:buNone/>
            </a:pPr>
            <a:r>
              <a:rPr lang="sv-SE" dirty="0" smtClean="0"/>
              <a:t>11</a:t>
            </a:r>
            <a:r>
              <a:rPr lang="sv-SE" baseline="30000" dirty="0" smtClean="0"/>
              <a:t>30</a:t>
            </a:r>
            <a:r>
              <a:rPr lang="sv-SE" dirty="0" smtClean="0"/>
              <a:t>	Bearbetning i grupper</a:t>
            </a:r>
          </a:p>
          <a:p>
            <a:pPr marL="723900" indent="-723900">
              <a:buNone/>
            </a:pPr>
            <a:r>
              <a:rPr lang="sv-SE" dirty="0" smtClean="0"/>
              <a:t>12</a:t>
            </a:r>
            <a:r>
              <a:rPr lang="sv-SE" baseline="30000" dirty="0" smtClean="0"/>
              <a:t>00</a:t>
            </a:r>
            <a:r>
              <a:rPr lang="sv-SE" dirty="0" smtClean="0"/>
              <a:t>	Lunch</a:t>
            </a:r>
          </a:p>
          <a:p>
            <a:pPr marL="723900" indent="-723900">
              <a:buNone/>
            </a:pPr>
            <a:r>
              <a:rPr lang="sv-SE" dirty="0" smtClean="0"/>
              <a:t>13</a:t>
            </a:r>
            <a:r>
              <a:rPr lang="sv-SE" baseline="30000" dirty="0" smtClean="0"/>
              <a:t>15</a:t>
            </a:r>
            <a:r>
              <a:rPr lang="sv-SE" dirty="0" smtClean="0"/>
              <a:t>	”Praktiskt tillämpning i församlingsmiljön”, Linalie Karlsson</a:t>
            </a:r>
          </a:p>
          <a:p>
            <a:pPr marL="723900" indent="-723900">
              <a:buNone/>
            </a:pPr>
            <a:r>
              <a:rPr lang="sv-SE" dirty="0" smtClean="0"/>
              <a:t>13</a:t>
            </a:r>
            <a:r>
              <a:rPr lang="sv-SE" baseline="30000" dirty="0" smtClean="0"/>
              <a:t>45</a:t>
            </a:r>
            <a:r>
              <a:rPr lang="sv-SE" dirty="0" smtClean="0"/>
              <a:t>	Bearbetning i församlingsgruppen</a:t>
            </a:r>
          </a:p>
          <a:p>
            <a:pPr marL="723900" indent="-723900">
              <a:buNone/>
            </a:pPr>
            <a:r>
              <a:rPr lang="sv-SE" dirty="0" smtClean="0"/>
              <a:t>14</a:t>
            </a:r>
            <a:r>
              <a:rPr lang="sv-SE" baseline="30000" dirty="0" smtClean="0"/>
              <a:t>30</a:t>
            </a:r>
            <a:r>
              <a:rPr lang="sv-SE" dirty="0" smtClean="0"/>
              <a:t>	Fika</a:t>
            </a:r>
          </a:p>
          <a:p>
            <a:pPr marL="723900" indent="-723900">
              <a:buNone/>
            </a:pPr>
            <a:r>
              <a:rPr lang="nb-NO" dirty="0" smtClean="0"/>
              <a:t>14</a:t>
            </a:r>
            <a:r>
              <a:rPr lang="nb-NO" baseline="30000" dirty="0" smtClean="0"/>
              <a:t>45</a:t>
            </a:r>
            <a:r>
              <a:rPr lang="nb-NO" dirty="0" smtClean="0"/>
              <a:t>	Panelsamtal under ledning av Øyvind Tholvsen </a:t>
            </a:r>
            <a:endParaRPr lang="sv-SE" dirty="0" smtClean="0"/>
          </a:p>
          <a:p>
            <a:pPr marL="723900" indent="-723900">
              <a:buNone/>
            </a:pPr>
            <a:r>
              <a:rPr lang="nb-NO" dirty="0" smtClean="0"/>
              <a:t>15</a:t>
            </a:r>
            <a:r>
              <a:rPr lang="nb-NO" baseline="30000" dirty="0" smtClean="0"/>
              <a:t>45</a:t>
            </a:r>
            <a:r>
              <a:rPr lang="nb-NO" dirty="0" smtClean="0"/>
              <a:t>	Summering</a:t>
            </a:r>
            <a:endParaRPr lang="sv-SE"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95536" y="188640"/>
            <a:ext cx="8208912" cy="6192688"/>
          </a:xfrm>
        </p:spPr>
        <p:txBody>
          <a:bodyPr>
            <a:noAutofit/>
          </a:bodyPr>
          <a:lstStyle/>
          <a:p>
            <a:pPr marL="0" indent="0">
              <a:buNone/>
            </a:pPr>
            <a:r>
              <a:rPr lang="sv-SE" sz="2000" dirty="0" smtClean="0">
                <a:solidFill>
                  <a:schemeClr val="tx1"/>
                </a:solidFill>
                <a:latin typeface="Candara"/>
                <a:cs typeface="Candara"/>
              </a:rPr>
              <a:t>”Kvinnorna </a:t>
            </a:r>
            <a:r>
              <a:rPr lang="sv-SE" sz="2000" dirty="0">
                <a:solidFill>
                  <a:schemeClr val="tx1"/>
                </a:solidFill>
                <a:latin typeface="Candara"/>
                <a:cs typeface="Candara"/>
              </a:rPr>
              <a:t>bytte </a:t>
            </a:r>
            <a:r>
              <a:rPr lang="sv-SE" sz="2000" dirty="0" smtClean="0">
                <a:solidFill>
                  <a:schemeClr val="tx1"/>
                </a:solidFill>
                <a:latin typeface="Candara"/>
                <a:cs typeface="Candara"/>
              </a:rPr>
              <a:t>ut det </a:t>
            </a:r>
            <a:r>
              <a:rPr lang="sv-SE" sz="2000" dirty="0">
                <a:solidFill>
                  <a:schemeClr val="tx1"/>
                </a:solidFill>
                <a:latin typeface="Candara"/>
                <a:cs typeface="Candara"/>
              </a:rPr>
              <a:t>naturliga umgänget mot ett onaturligt </a:t>
            </a:r>
            <a:r>
              <a:rPr lang="sv-SE" sz="2000" dirty="0" smtClean="0">
                <a:solidFill>
                  <a:schemeClr val="tx1"/>
                </a:solidFill>
                <a:latin typeface="Candara"/>
                <a:cs typeface="Candara"/>
              </a:rPr>
              <a:t>(</a:t>
            </a:r>
            <a:r>
              <a:rPr lang="sv-SE" sz="2000" b="1" i="1" dirty="0" smtClean="0">
                <a:solidFill>
                  <a:schemeClr val="tx1"/>
                </a:solidFill>
                <a:latin typeface="Candara"/>
                <a:cs typeface="Candara"/>
              </a:rPr>
              <a:t>para </a:t>
            </a:r>
            <a:r>
              <a:rPr lang="sv-SE" sz="2000" b="1" i="1" dirty="0" err="1">
                <a:solidFill>
                  <a:schemeClr val="tx1"/>
                </a:solidFill>
                <a:latin typeface="Candara"/>
                <a:cs typeface="Candara"/>
              </a:rPr>
              <a:t>fysin</a:t>
            </a:r>
            <a:r>
              <a:rPr lang="sv-SE" sz="2000" dirty="0">
                <a:solidFill>
                  <a:schemeClr val="tx1"/>
                </a:solidFill>
                <a:latin typeface="Candara"/>
                <a:cs typeface="Candara"/>
              </a:rPr>
              <a:t>), </a:t>
            </a:r>
            <a:r>
              <a:rPr lang="sv-SE" sz="2000" dirty="0" smtClean="0">
                <a:solidFill>
                  <a:schemeClr val="tx1"/>
                </a:solidFill>
                <a:latin typeface="Candara"/>
                <a:cs typeface="Candara"/>
              </a:rPr>
              <a:t>likaså </a:t>
            </a:r>
            <a:r>
              <a:rPr lang="sv-SE" sz="2000" dirty="0">
                <a:solidFill>
                  <a:schemeClr val="tx1"/>
                </a:solidFill>
                <a:latin typeface="Candara"/>
                <a:cs typeface="Candara"/>
              </a:rPr>
              <a:t>övergav männen det naturliga umgänget med kvinnorna och upptändes av begär till varandra, så att män bedrev otukt med män</a:t>
            </a:r>
            <a:r>
              <a:rPr lang="sv-SE" sz="2000" dirty="0" smtClean="0">
                <a:solidFill>
                  <a:schemeClr val="tx1"/>
                </a:solidFill>
                <a:latin typeface="Candara"/>
                <a:cs typeface="Candara"/>
              </a:rPr>
              <a:t>.” (Rom 1:26-27)</a:t>
            </a:r>
          </a:p>
          <a:p>
            <a:pPr marL="0" indent="0">
              <a:buNone/>
            </a:pPr>
            <a:endParaRPr lang="sv-SE" sz="2000" dirty="0" smtClean="0">
              <a:solidFill>
                <a:schemeClr val="tx1"/>
              </a:solidFill>
              <a:latin typeface="Candara"/>
              <a:cs typeface="Candara"/>
            </a:endParaRPr>
          </a:p>
          <a:p>
            <a:pPr marL="0" indent="0">
              <a:buNone/>
            </a:pPr>
            <a:r>
              <a:rPr lang="sv-SE" sz="2000" dirty="0">
                <a:solidFill>
                  <a:schemeClr val="tx1"/>
                </a:solidFill>
                <a:latin typeface="Candara"/>
                <a:cs typeface="Candara"/>
              </a:rPr>
              <a:t>”Lär er inte redan naturen (</a:t>
            </a:r>
            <a:r>
              <a:rPr lang="sv-SE" sz="2000" b="1" i="1" dirty="0" err="1">
                <a:solidFill>
                  <a:schemeClr val="tx1"/>
                </a:solidFill>
                <a:latin typeface="Candara"/>
                <a:cs typeface="Candara"/>
              </a:rPr>
              <a:t>hē</a:t>
            </a:r>
            <a:r>
              <a:rPr lang="sv-SE" sz="2000" b="1" i="1" dirty="0">
                <a:solidFill>
                  <a:schemeClr val="tx1"/>
                </a:solidFill>
                <a:latin typeface="Candara"/>
                <a:cs typeface="Candara"/>
              </a:rPr>
              <a:t> </a:t>
            </a:r>
            <a:r>
              <a:rPr lang="sv-SE" sz="2000" b="1" i="1" dirty="0" err="1">
                <a:solidFill>
                  <a:schemeClr val="tx1"/>
                </a:solidFill>
                <a:latin typeface="Candara"/>
                <a:cs typeface="Candara"/>
              </a:rPr>
              <a:t>fysis</a:t>
            </a:r>
            <a:r>
              <a:rPr lang="sv-SE" sz="2000" dirty="0">
                <a:solidFill>
                  <a:schemeClr val="tx1"/>
                </a:solidFill>
                <a:latin typeface="Candara"/>
                <a:cs typeface="Candara"/>
              </a:rPr>
              <a:t>) att det är en vanära för mannen att ha långt hår. . . ” (1 Kor 11:14)</a:t>
            </a:r>
          </a:p>
          <a:p>
            <a:pPr marL="0" indent="0">
              <a:buNone/>
            </a:pPr>
            <a:endParaRPr lang="sv-SE" sz="2000" dirty="0">
              <a:solidFill>
                <a:schemeClr val="tx1"/>
              </a:solidFill>
              <a:latin typeface="Candara"/>
              <a:cs typeface="Candara"/>
            </a:endParaRPr>
          </a:p>
          <a:p>
            <a:pPr marL="0" indent="0">
              <a:buNone/>
            </a:pPr>
            <a:r>
              <a:rPr lang="sv-SE" sz="2000" dirty="0" smtClean="0">
                <a:solidFill>
                  <a:schemeClr val="tx1"/>
                </a:solidFill>
                <a:latin typeface="Candara"/>
                <a:cs typeface="Candara"/>
              </a:rPr>
              <a:t>”Ty </a:t>
            </a:r>
            <a:r>
              <a:rPr lang="sv-SE" sz="2000" dirty="0">
                <a:solidFill>
                  <a:schemeClr val="tx1"/>
                </a:solidFill>
                <a:latin typeface="Candara"/>
                <a:cs typeface="Candara"/>
              </a:rPr>
              <a:t>om du skars ut ur den vildoliv som du av naturen hörde till och mot naturens </a:t>
            </a:r>
            <a:r>
              <a:rPr lang="sv-SE" sz="2000" dirty="0" smtClean="0">
                <a:solidFill>
                  <a:schemeClr val="tx1"/>
                </a:solidFill>
                <a:latin typeface="Candara"/>
                <a:cs typeface="Candara"/>
              </a:rPr>
              <a:t>ordning </a:t>
            </a:r>
            <a:r>
              <a:rPr lang="sv-SE" sz="2000" dirty="0">
                <a:solidFill>
                  <a:schemeClr val="tx1"/>
                </a:solidFill>
                <a:latin typeface="Candara"/>
                <a:cs typeface="Candara"/>
              </a:rPr>
              <a:t>(</a:t>
            </a:r>
            <a:r>
              <a:rPr lang="sv-SE" sz="2000" b="1" i="1" dirty="0">
                <a:solidFill>
                  <a:schemeClr val="tx1"/>
                </a:solidFill>
                <a:latin typeface="Candara"/>
                <a:cs typeface="Candara"/>
              </a:rPr>
              <a:t>para </a:t>
            </a:r>
            <a:r>
              <a:rPr lang="sv-SE" sz="2000" b="1" i="1" dirty="0" err="1">
                <a:solidFill>
                  <a:schemeClr val="tx1"/>
                </a:solidFill>
                <a:latin typeface="Candara"/>
                <a:cs typeface="Candara"/>
              </a:rPr>
              <a:t>fysin</a:t>
            </a:r>
            <a:r>
              <a:rPr lang="sv-SE" sz="2000" dirty="0">
                <a:solidFill>
                  <a:schemeClr val="tx1"/>
                </a:solidFill>
                <a:latin typeface="Candara"/>
                <a:cs typeface="Candara"/>
              </a:rPr>
              <a:t>)</a:t>
            </a:r>
            <a:r>
              <a:rPr lang="sv-SE" sz="2000" dirty="0" smtClean="0">
                <a:solidFill>
                  <a:schemeClr val="tx1"/>
                </a:solidFill>
                <a:latin typeface="Candara"/>
                <a:cs typeface="Candara"/>
              </a:rPr>
              <a:t> </a:t>
            </a:r>
            <a:r>
              <a:rPr lang="sv-SE" sz="2000" dirty="0">
                <a:solidFill>
                  <a:schemeClr val="tx1"/>
                </a:solidFill>
                <a:latin typeface="Candara"/>
                <a:cs typeface="Candara"/>
              </a:rPr>
              <a:t>ympades in på ett odlat olivträd, hur mycket lättare kan då inte de äkta grenarna ympas in på sitt eget träd</a:t>
            </a:r>
            <a:r>
              <a:rPr lang="sv-SE" sz="2000" dirty="0" smtClean="0">
                <a:solidFill>
                  <a:schemeClr val="tx1"/>
                </a:solidFill>
                <a:latin typeface="Candara"/>
                <a:cs typeface="Candara"/>
              </a:rPr>
              <a:t>.” (Rom 11:24)</a:t>
            </a:r>
          </a:p>
          <a:p>
            <a:pPr marL="0" indent="0">
              <a:buNone/>
            </a:pPr>
            <a:endParaRPr lang="sv-SE" sz="2000" dirty="0">
              <a:solidFill>
                <a:schemeClr val="tx1"/>
              </a:solidFill>
              <a:latin typeface="Candara"/>
              <a:cs typeface="Candara"/>
            </a:endParaRPr>
          </a:p>
          <a:p>
            <a:pPr marL="0" indent="0">
              <a:buNone/>
            </a:pPr>
            <a:r>
              <a:rPr lang="sv-SE" sz="2000" dirty="0" smtClean="0">
                <a:solidFill>
                  <a:schemeClr val="tx1"/>
                </a:solidFill>
                <a:latin typeface="Candara"/>
                <a:cs typeface="Candara"/>
              </a:rPr>
              <a:t>”</a:t>
            </a:r>
            <a:r>
              <a:rPr lang="sv-SE" sz="2000" dirty="0" smtClean="0">
                <a:solidFill>
                  <a:schemeClr val="tx1"/>
                </a:solidFill>
              </a:rPr>
              <a:t>Vi </a:t>
            </a:r>
            <a:r>
              <a:rPr lang="sv-SE" sz="2000" dirty="0">
                <a:solidFill>
                  <a:schemeClr val="tx1"/>
                </a:solidFill>
              </a:rPr>
              <a:t>är visserligen judar till </a:t>
            </a:r>
            <a:r>
              <a:rPr lang="sv-SE" sz="2000" dirty="0" smtClean="0">
                <a:solidFill>
                  <a:schemeClr val="tx1"/>
                </a:solidFill>
              </a:rPr>
              <a:t>födseln (</a:t>
            </a:r>
            <a:r>
              <a:rPr lang="sv-SE" sz="2000" b="1" i="1" dirty="0" err="1" smtClean="0">
                <a:solidFill>
                  <a:schemeClr val="tx1"/>
                </a:solidFill>
              </a:rPr>
              <a:t>fysei</a:t>
            </a:r>
            <a:r>
              <a:rPr lang="sv-SE" sz="2000" dirty="0" smtClean="0">
                <a:solidFill>
                  <a:schemeClr val="tx1"/>
                </a:solidFill>
              </a:rPr>
              <a:t>), </a:t>
            </a:r>
            <a:r>
              <a:rPr lang="sv-SE" sz="2000" dirty="0">
                <a:solidFill>
                  <a:schemeClr val="tx1"/>
                </a:solidFill>
              </a:rPr>
              <a:t>inte hedningar och syndare</a:t>
            </a:r>
            <a:r>
              <a:rPr lang="sv-SE" sz="2000" dirty="0" smtClean="0">
                <a:solidFill>
                  <a:schemeClr val="tx1"/>
                </a:solidFill>
              </a:rPr>
              <a:t>.” (Gal 2:15)</a:t>
            </a:r>
            <a:endParaRPr lang="sv-SE" sz="2000" dirty="0">
              <a:solidFill>
                <a:schemeClr val="tx1"/>
              </a:solidFill>
              <a:latin typeface="Candara"/>
              <a:cs typeface="Candara"/>
            </a:endParaRPr>
          </a:p>
          <a:p>
            <a:pPr marL="0" indent="0">
              <a:buNone/>
            </a:pPr>
            <a:endParaRPr lang="sv-SE" sz="2000" dirty="0">
              <a:solidFill>
                <a:schemeClr val="tx1"/>
              </a:solidFill>
              <a:latin typeface="Candara"/>
              <a:cs typeface="Candara"/>
            </a:endParaRPr>
          </a:p>
          <a:p>
            <a:pPr>
              <a:buFont typeface="Wingdings" charset="2"/>
              <a:buChar char="Ø"/>
            </a:pPr>
            <a:r>
              <a:rPr lang="sv-SE" sz="2000" dirty="0">
                <a:solidFill>
                  <a:schemeClr val="tx1"/>
                </a:solidFill>
                <a:latin typeface="Candara"/>
                <a:cs typeface="Candara"/>
              </a:rPr>
              <a:t>T</a:t>
            </a:r>
            <a:r>
              <a:rPr lang="sv-SE" sz="2000" dirty="0" smtClean="0">
                <a:solidFill>
                  <a:schemeClr val="tx1"/>
                </a:solidFill>
                <a:latin typeface="Candara"/>
                <a:cs typeface="Candara"/>
              </a:rPr>
              <a:t>ermen </a:t>
            </a:r>
            <a:r>
              <a:rPr lang="sv-SE" sz="2000" i="1" dirty="0" err="1" smtClean="0">
                <a:solidFill>
                  <a:schemeClr val="tx1"/>
                </a:solidFill>
                <a:latin typeface="Candara"/>
                <a:cs typeface="Candara"/>
              </a:rPr>
              <a:t>fysis</a:t>
            </a:r>
            <a:r>
              <a:rPr lang="sv-SE" sz="2000" dirty="0" smtClean="0">
                <a:solidFill>
                  <a:schemeClr val="tx1"/>
                </a:solidFill>
                <a:latin typeface="Candara"/>
                <a:cs typeface="Candara"/>
              </a:rPr>
              <a:t> är mångtydig men sammanhanget i Rom 1 antyder att den har mer att göra med skapelseordning än med kulturella normer.</a:t>
            </a:r>
            <a:endParaRPr lang="sv-SE" sz="2000" dirty="0">
              <a:solidFill>
                <a:schemeClr val="tx1"/>
              </a:solidFill>
              <a:latin typeface="Candara"/>
              <a:cs typeface="Candara"/>
            </a:endParaRPr>
          </a:p>
        </p:txBody>
      </p:sp>
    </p:spTree>
    <p:extLst>
      <p:ext uri="{BB962C8B-B14F-4D97-AF65-F5344CB8AC3E}">
        <p14:creationId xmlns:p14="http://schemas.microsoft.com/office/powerpoint/2010/main" xmlns="" val="647935933"/>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anim calcmode="lin" valueType="num">
                                      <p:cBhvr>
                                        <p:cTn id="1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1000"/>
                                        <p:tgtEl>
                                          <p:spTgt spid="3">
                                            <p:txEl>
                                              <p:pRg st="6" end="6"/>
                                            </p:txEl>
                                          </p:spTgt>
                                        </p:tgtEl>
                                      </p:cBhvr>
                                    </p:animEffect>
                                    <p:anim calcmode="lin" valueType="num">
                                      <p:cBhvr>
                                        <p:cTn id="2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80">
                                          <p:stCondLst>
                                            <p:cond delay="0"/>
                                          </p:stCondLst>
                                        </p:cTn>
                                        <p:tgtEl>
                                          <p:spTgt spid="3">
                                            <p:txEl>
                                              <p:pRg st="8" end="8"/>
                                            </p:txEl>
                                          </p:spTgt>
                                        </p:tgtEl>
                                      </p:cBhvr>
                                    </p:animEffect>
                                    <p:anim calcmode="lin" valueType="num">
                                      <p:cBhvr>
                                        <p:cTn id="3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8" end="8"/>
                                            </p:txEl>
                                          </p:spTgt>
                                        </p:tgtEl>
                                      </p:cBhvr>
                                      <p:to x="100000" y="60000"/>
                                    </p:animScale>
                                    <p:animScale>
                                      <p:cBhvr>
                                        <p:cTn id="38" dur="166" decel="50000">
                                          <p:stCondLst>
                                            <p:cond delay="676"/>
                                          </p:stCondLst>
                                        </p:cTn>
                                        <p:tgtEl>
                                          <p:spTgt spid="3">
                                            <p:txEl>
                                              <p:pRg st="8" end="8"/>
                                            </p:txEl>
                                          </p:spTgt>
                                        </p:tgtEl>
                                      </p:cBhvr>
                                      <p:to x="100000" y="100000"/>
                                    </p:animScale>
                                    <p:animScale>
                                      <p:cBhvr>
                                        <p:cTn id="39" dur="26">
                                          <p:stCondLst>
                                            <p:cond delay="1312"/>
                                          </p:stCondLst>
                                        </p:cTn>
                                        <p:tgtEl>
                                          <p:spTgt spid="3">
                                            <p:txEl>
                                              <p:pRg st="8" end="8"/>
                                            </p:txEl>
                                          </p:spTgt>
                                        </p:tgtEl>
                                      </p:cBhvr>
                                      <p:to x="100000" y="80000"/>
                                    </p:animScale>
                                    <p:animScale>
                                      <p:cBhvr>
                                        <p:cTn id="40" dur="166" decel="50000">
                                          <p:stCondLst>
                                            <p:cond delay="1338"/>
                                          </p:stCondLst>
                                        </p:cTn>
                                        <p:tgtEl>
                                          <p:spTgt spid="3">
                                            <p:txEl>
                                              <p:pRg st="8" end="8"/>
                                            </p:txEl>
                                          </p:spTgt>
                                        </p:tgtEl>
                                      </p:cBhvr>
                                      <p:to x="100000" y="100000"/>
                                    </p:animScale>
                                    <p:animScale>
                                      <p:cBhvr>
                                        <p:cTn id="41" dur="26">
                                          <p:stCondLst>
                                            <p:cond delay="1642"/>
                                          </p:stCondLst>
                                        </p:cTn>
                                        <p:tgtEl>
                                          <p:spTgt spid="3">
                                            <p:txEl>
                                              <p:pRg st="8" end="8"/>
                                            </p:txEl>
                                          </p:spTgt>
                                        </p:tgtEl>
                                      </p:cBhvr>
                                      <p:to x="100000" y="90000"/>
                                    </p:animScale>
                                    <p:animScale>
                                      <p:cBhvr>
                                        <p:cTn id="42" dur="166" decel="50000">
                                          <p:stCondLst>
                                            <p:cond delay="1668"/>
                                          </p:stCondLst>
                                        </p:cTn>
                                        <p:tgtEl>
                                          <p:spTgt spid="3">
                                            <p:txEl>
                                              <p:pRg st="8" end="8"/>
                                            </p:txEl>
                                          </p:spTgt>
                                        </p:tgtEl>
                                      </p:cBhvr>
                                      <p:to x="100000" y="100000"/>
                                    </p:animScale>
                                    <p:animScale>
                                      <p:cBhvr>
                                        <p:cTn id="43" dur="26">
                                          <p:stCondLst>
                                            <p:cond delay="1808"/>
                                          </p:stCondLst>
                                        </p:cTn>
                                        <p:tgtEl>
                                          <p:spTgt spid="3">
                                            <p:txEl>
                                              <p:pRg st="8" end="8"/>
                                            </p:txEl>
                                          </p:spTgt>
                                        </p:tgtEl>
                                      </p:cBhvr>
                                      <p:to x="100000" y="95000"/>
                                    </p:animScale>
                                    <p:animScale>
                                      <p:cBhvr>
                                        <p:cTn id="44"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16632"/>
            <a:ext cx="8229600" cy="778098"/>
          </a:xfrm>
        </p:spPr>
        <p:txBody>
          <a:bodyPr>
            <a:normAutofit/>
          </a:bodyPr>
          <a:lstStyle/>
          <a:p>
            <a:r>
              <a:rPr lang="sv-SE" sz="3600" dirty="0" smtClean="0"/>
              <a:t>Slutsatser</a:t>
            </a:r>
            <a:endParaRPr lang="sv-SE" sz="3600" dirty="0"/>
          </a:p>
        </p:txBody>
      </p:sp>
      <p:sp>
        <p:nvSpPr>
          <p:cNvPr id="3" name="Platshållare för innehåll 2"/>
          <p:cNvSpPr>
            <a:spLocks noGrp="1"/>
          </p:cNvSpPr>
          <p:nvPr>
            <p:ph idx="1"/>
          </p:nvPr>
        </p:nvSpPr>
        <p:spPr>
          <a:xfrm>
            <a:off x="467544" y="764704"/>
            <a:ext cx="8229600" cy="6093296"/>
          </a:xfrm>
        </p:spPr>
        <p:txBody>
          <a:bodyPr>
            <a:normAutofit fontScale="92500"/>
          </a:bodyPr>
          <a:lstStyle/>
          <a:p>
            <a:pPr>
              <a:lnSpc>
                <a:spcPct val="120000"/>
              </a:lnSpc>
              <a:buFont typeface="Arial"/>
              <a:buChar char="•"/>
            </a:pPr>
            <a:r>
              <a:rPr lang="sv-SE" sz="2000" dirty="0" smtClean="0">
                <a:solidFill>
                  <a:srgbClr val="000000"/>
                </a:solidFill>
                <a:latin typeface="Candara"/>
                <a:cs typeface="Candara"/>
              </a:rPr>
              <a:t>Såväl Gamla som Nya Testamentet tar sin utgångspunkt i att Gud gett äktenskapet som samlevnadsformen mellan man och kvinna.</a:t>
            </a:r>
          </a:p>
          <a:p>
            <a:pPr>
              <a:lnSpc>
                <a:spcPct val="120000"/>
              </a:lnSpc>
              <a:buFont typeface="Arial"/>
              <a:buChar char="•"/>
            </a:pPr>
            <a:r>
              <a:rPr lang="sv-SE" sz="2000" dirty="0">
                <a:solidFill>
                  <a:srgbClr val="000000"/>
                </a:solidFill>
                <a:latin typeface="Candara"/>
                <a:cs typeface="Candara"/>
              </a:rPr>
              <a:t>Gamla och Nya Testamentet </a:t>
            </a:r>
            <a:r>
              <a:rPr lang="sv-SE" sz="2000" dirty="0" smtClean="0">
                <a:solidFill>
                  <a:srgbClr val="000000"/>
                </a:solidFill>
                <a:latin typeface="Candara"/>
                <a:cs typeface="Candara"/>
              </a:rPr>
              <a:t>uttalar sig primärt om homoerotiska </a:t>
            </a:r>
            <a:r>
              <a:rPr lang="sv-SE" sz="2000" i="1" dirty="0" smtClean="0">
                <a:solidFill>
                  <a:srgbClr val="000000"/>
                </a:solidFill>
                <a:latin typeface="Candara"/>
                <a:cs typeface="Candara"/>
              </a:rPr>
              <a:t>handlingar.</a:t>
            </a:r>
          </a:p>
          <a:p>
            <a:pPr>
              <a:lnSpc>
                <a:spcPct val="120000"/>
              </a:lnSpc>
              <a:buFont typeface="Arial"/>
              <a:buChar char="•"/>
            </a:pPr>
            <a:r>
              <a:rPr lang="sv-SE" sz="2000" dirty="0" smtClean="0">
                <a:solidFill>
                  <a:srgbClr val="000000"/>
                </a:solidFill>
                <a:latin typeface="Candara"/>
                <a:cs typeface="Candara"/>
              </a:rPr>
              <a:t>Paulus utläggning i Rom 1 innehåller den tydligaste teologiska redogörelsen för hans förståelse av homoerotiska handlingar. . . </a:t>
            </a:r>
          </a:p>
          <a:p>
            <a:pPr>
              <a:lnSpc>
                <a:spcPct val="120000"/>
              </a:lnSpc>
              <a:buFont typeface="Arial"/>
              <a:buChar char="•"/>
            </a:pPr>
            <a:r>
              <a:rPr lang="sv-SE" sz="2000" dirty="0" smtClean="0">
                <a:solidFill>
                  <a:srgbClr val="000000"/>
                </a:solidFill>
                <a:latin typeface="Candara"/>
                <a:cs typeface="Candara"/>
              </a:rPr>
              <a:t>. . . men Paulus syfte är inte att undervisa i sexualetik utan visa på människans radikala behov av Guds ingripande genom Jesus Kristus.</a:t>
            </a:r>
          </a:p>
          <a:p>
            <a:pPr>
              <a:lnSpc>
                <a:spcPct val="120000"/>
              </a:lnSpc>
              <a:buFont typeface="Arial"/>
              <a:buChar char="•"/>
            </a:pPr>
            <a:r>
              <a:rPr lang="sv-SE" sz="2000" dirty="0" smtClean="0">
                <a:solidFill>
                  <a:srgbClr val="000000"/>
                </a:solidFill>
                <a:latin typeface="Candara"/>
                <a:cs typeface="Candara"/>
              </a:rPr>
              <a:t>Paulus använder homoerotiska handlingar som ett av flera exemplifierande uttryck för följderna av människans förvrängda tillbedjan.</a:t>
            </a:r>
          </a:p>
          <a:p>
            <a:pPr>
              <a:lnSpc>
                <a:spcPct val="120000"/>
              </a:lnSpc>
              <a:buFont typeface="Arial"/>
              <a:buChar char="•"/>
            </a:pPr>
            <a:r>
              <a:rPr lang="sv-SE" sz="2000" dirty="0" smtClean="0">
                <a:solidFill>
                  <a:srgbClr val="000000"/>
                </a:solidFill>
                <a:latin typeface="Candara"/>
                <a:cs typeface="Candara"/>
              </a:rPr>
              <a:t>Att Paulus i Rom 1 inte enbart syftar på pederasti eller prostitution indikeras av att han talar </a:t>
            </a:r>
            <a:r>
              <a:rPr lang="sv-SE" sz="2000" dirty="0">
                <a:solidFill>
                  <a:srgbClr val="000000"/>
                </a:solidFill>
                <a:latin typeface="Candara"/>
                <a:cs typeface="Candara"/>
              </a:rPr>
              <a:t>såväl om </a:t>
            </a:r>
            <a:r>
              <a:rPr lang="sv-SE" sz="2000" dirty="0" smtClean="0">
                <a:solidFill>
                  <a:srgbClr val="000000"/>
                </a:solidFill>
                <a:latin typeface="Candara"/>
                <a:cs typeface="Candara"/>
              </a:rPr>
              <a:t>kvinnliga </a:t>
            </a:r>
            <a:r>
              <a:rPr lang="sv-SE" sz="2000" dirty="0">
                <a:solidFill>
                  <a:srgbClr val="000000"/>
                </a:solidFill>
                <a:latin typeface="Candara"/>
                <a:cs typeface="Candara"/>
              </a:rPr>
              <a:t>som </a:t>
            </a:r>
            <a:r>
              <a:rPr lang="sv-SE" sz="2000" dirty="0" smtClean="0">
                <a:solidFill>
                  <a:srgbClr val="000000"/>
                </a:solidFill>
                <a:latin typeface="Candara"/>
                <a:cs typeface="Candara"/>
              </a:rPr>
              <a:t>om manliga </a:t>
            </a:r>
            <a:r>
              <a:rPr lang="sv-SE" sz="2000" dirty="0">
                <a:solidFill>
                  <a:srgbClr val="000000"/>
                </a:solidFill>
                <a:latin typeface="Candara"/>
                <a:cs typeface="Candara"/>
              </a:rPr>
              <a:t>homoerotiska </a:t>
            </a:r>
            <a:r>
              <a:rPr lang="sv-SE" sz="2000" dirty="0" smtClean="0">
                <a:solidFill>
                  <a:srgbClr val="000000"/>
                </a:solidFill>
                <a:latin typeface="Candara"/>
                <a:cs typeface="Candara"/>
              </a:rPr>
              <a:t>handlingar.</a:t>
            </a:r>
            <a:endParaRPr lang="sv-SE" sz="2000" dirty="0">
              <a:solidFill>
                <a:srgbClr val="000000"/>
              </a:solidFill>
              <a:latin typeface="Candara"/>
              <a:cs typeface="Candara"/>
            </a:endParaRPr>
          </a:p>
          <a:p>
            <a:pPr>
              <a:lnSpc>
                <a:spcPct val="120000"/>
              </a:lnSpc>
              <a:buFont typeface="Arial"/>
              <a:buChar char="•"/>
            </a:pPr>
            <a:r>
              <a:rPr lang="sv-SE" sz="2000" dirty="0" smtClean="0">
                <a:solidFill>
                  <a:srgbClr val="000000"/>
                </a:solidFill>
                <a:latin typeface="Candara"/>
                <a:cs typeface="Candara"/>
              </a:rPr>
              <a:t>Paulus argumenterar i Rom 1 utifrån skapelseteologi och ser </a:t>
            </a:r>
            <a:br>
              <a:rPr lang="sv-SE" sz="2000" dirty="0" smtClean="0">
                <a:solidFill>
                  <a:srgbClr val="000000"/>
                </a:solidFill>
                <a:latin typeface="Candara"/>
                <a:cs typeface="Candara"/>
              </a:rPr>
            </a:br>
            <a:r>
              <a:rPr lang="sv-SE" sz="2000" dirty="0" smtClean="0">
                <a:solidFill>
                  <a:srgbClr val="000000"/>
                </a:solidFill>
                <a:latin typeface="Candara"/>
                <a:cs typeface="Candara"/>
              </a:rPr>
              <a:t>homoerotiska handlingar som något som avviker från det </a:t>
            </a:r>
            <a:br>
              <a:rPr lang="sv-SE" sz="2000" dirty="0" smtClean="0">
                <a:solidFill>
                  <a:srgbClr val="000000"/>
                </a:solidFill>
                <a:latin typeface="Candara"/>
                <a:cs typeface="Candara"/>
              </a:rPr>
            </a:br>
            <a:r>
              <a:rPr lang="sv-SE" sz="2000" dirty="0" smtClean="0">
                <a:solidFill>
                  <a:srgbClr val="000000"/>
                </a:solidFill>
                <a:latin typeface="Candara"/>
                <a:cs typeface="Candara"/>
              </a:rPr>
              <a:t>skapelsegivna.</a:t>
            </a:r>
          </a:p>
        </p:txBody>
      </p:sp>
    </p:spTree>
    <p:extLst>
      <p:ext uri="{BB962C8B-B14F-4D97-AF65-F5344CB8AC3E}">
        <p14:creationId xmlns:p14="http://schemas.microsoft.com/office/powerpoint/2010/main" xmlns="" val="2023817459"/>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50" dur="5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5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5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99392"/>
            <a:ext cx="8229600" cy="1296144"/>
          </a:xfrm>
        </p:spPr>
        <p:txBody>
          <a:bodyPr>
            <a:normAutofit/>
          </a:bodyPr>
          <a:lstStyle/>
          <a:p>
            <a:r>
              <a:rPr lang="sv-SE" sz="3600" dirty="0" smtClean="0"/>
              <a:t>De hermeneutiska frågorna</a:t>
            </a:r>
            <a:endParaRPr lang="sv-SE" sz="3600" dirty="0"/>
          </a:p>
        </p:txBody>
      </p:sp>
      <p:sp>
        <p:nvSpPr>
          <p:cNvPr id="3" name="Platshållare för innehåll 2"/>
          <p:cNvSpPr>
            <a:spLocks noGrp="1"/>
          </p:cNvSpPr>
          <p:nvPr>
            <p:ph idx="1"/>
          </p:nvPr>
        </p:nvSpPr>
        <p:spPr>
          <a:xfrm>
            <a:off x="179512" y="1025352"/>
            <a:ext cx="8435280" cy="5832648"/>
          </a:xfrm>
        </p:spPr>
        <p:txBody>
          <a:bodyPr>
            <a:noAutofit/>
          </a:bodyPr>
          <a:lstStyle/>
          <a:p>
            <a:pPr>
              <a:buFont typeface="Arial"/>
              <a:buChar char="•"/>
            </a:pPr>
            <a:r>
              <a:rPr lang="sv-SE" sz="2400" b="1" dirty="0" smtClean="0">
                <a:solidFill>
                  <a:srgbClr val="000000"/>
                </a:solidFill>
                <a:latin typeface="Candara"/>
                <a:cs typeface="Candara"/>
              </a:rPr>
              <a:t>Vad gör vi med Paulus syn på homoerotiska handlingar idag?</a:t>
            </a:r>
          </a:p>
          <a:p>
            <a:pPr marL="0" indent="0">
              <a:buNone/>
            </a:pPr>
            <a:endParaRPr lang="sv-SE" sz="1200" dirty="0" smtClean="0">
              <a:solidFill>
                <a:srgbClr val="000000"/>
              </a:solidFill>
              <a:latin typeface="Candara"/>
              <a:cs typeface="Candara"/>
            </a:endParaRPr>
          </a:p>
          <a:p>
            <a:pPr lvl="1">
              <a:buFont typeface="Wingdings" charset="2"/>
              <a:buChar char="ü"/>
            </a:pPr>
            <a:r>
              <a:rPr lang="sv-SE" sz="2000" dirty="0" smtClean="0">
                <a:solidFill>
                  <a:srgbClr val="000000"/>
                </a:solidFill>
                <a:latin typeface="Candara"/>
                <a:cs typeface="Candara"/>
              </a:rPr>
              <a:t>Paulus ser alla former av homoerotiska handlingar som ett uttryck för och en följd av människans uppror mot Gud</a:t>
            </a:r>
          </a:p>
          <a:p>
            <a:pPr lvl="2">
              <a:buFont typeface="Wingdings" charset="2"/>
              <a:buChar char="Ø"/>
            </a:pPr>
            <a:r>
              <a:rPr lang="sv-SE" sz="2000" dirty="0" smtClean="0">
                <a:solidFill>
                  <a:srgbClr val="000000"/>
                </a:solidFill>
                <a:latin typeface="Candara"/>
                <a:cs typeface="Candara"/>
                <a:sym typeface="Wingdings"/>
              </a:rPr>
              <a:t> . . . </a:t>
            </a:r>
            <a:r>
              <a:rPr lang="sv-SE" sz="2000" dirty="0" smtClean="0">
                <a:solidFill>
                  <a:srgbClr val="000000"/>
                </a:solidFill>
                <a:latin typeface="Candara"/>
                <a:cs typeface="Candara"/>
              </a:rPr>
              <a:t>och därmed tar vi avstånd från all form av homosexualitet?</a:t>
            </a:r>
          </a:p>
          <a:p>
            <a:pPr lvl="1">
              <a:buFont typeface="Wingdings" charset="2"/>
              <a:buChar char="ü"/>
            </a:pPr>
            <a:endParaRPr lang="sv-SE" sz="2000" dirty="0" smtClean="0">
              <a:solidFill>
                <a:srgbClr val="000000"/>
              </a:solidFill>
              <a:latin typeface="Candara"/>
              <a:cs typeface="Candara"/>
            </a:endParaRPr>
          </a:p>
          <a:p>
            <a:pPr lvl="1">
              <a:buFont typeface="Wingdings" charset="2"/>
              <a:buChar char="ü"/>
            </a:pPr>
            <a:r>
              <a:rPr lang="sv-SE" sz="2000" dirty="0" smtClean="0">
                <a:solidFill>
                  <a:srgbClr val="000000"/>
                </a:solidFill>
                <a:latin typeface="Candara"/>
                <a:cs typeface="Candara"/>
              </a:rPr>
              <a:t>Paulus var en judisk man, präglad av av sin tid – idag har vi en annan förståelse av homosexualitet </a:t>
            </a:r>
          </a:p>
          <a:p>
            <a:pPr lvl="2">
              <a:buFont typeface="Wingdings" charset="2"/>
              <a:buChar char="Ø"/>
            </a:pPr>
            <a:r>
              <a:rPr lang="sv-SE" sz="2000" dirty="0" smtClean="0">
                <a:solidFill>
                  <a:srgbClr val="000000"/>
                </a:solidFill>
                <a:latin typeface="Candara"/>
                <a:cs typeface="Candara"/>
              </a:rPr>
              <a:t>. . . och därmed kan vi lämna Rom 1?</a:t>
            </a:r>
          </a:p>
          <a:p>
            <a:pPr lvl="1">
              <a:buFont typeface="Wingdings" charset="2"/>
              <a:buChar char="ü"/>
            </a:pPr>
            <a:endParaRPr lang="sv-SE" sz="2000" dirty="0" smtClean="0">
              <a:solidFill>
                <a:srgbClr val="000000"/>
              </a:solidFill>
              <a:latin typeface="Candara"/>
              <a:cs typeface="Candara"/>
            </a:endParaRPr>
          </a:p>
          <a:p>
            <a:pPr lvl="1">
              <a:buFont typeface="Wingdings" charset="2"/>
              <a:buChar char="ü"/>
            </a:pPr>
            <a:r>
              <a:rPr lang="sv-SE" sz="2000" dirty="0" smtClean="0">
                <a:solidFill>
                  <a:srgbClr val="000000"/>
                </a:solidFill>
                <a:latin typeface="Candara"/>
                <a:cs typeface="Candara"/>
              </a:rPr>
              <a:t>Paulus ser homoerotiska handlingar som ett exempel på en ”skevhet” i skapelsen till följd av människans uppror mot Gud</a:t>
            </a:r>
          </a:p>
          <a:p>
            <a:pPr lvl="2">
              <a:buFont typeface="Wingdings" charset="2"/>
              <a:buChar char="Ø"/>
            </a:pPr>
            <a:r>
              <a:rPr lang="sv-SE" sz="2000" dirty="0" smtClean="0">
                <a:solidFill>
                  <a:srgbClr val="000000"/>
                </a:solidFill>
                <a:latin typeface="Candara"/>
                <a:cs typeface="Candara"/>
              </a:rPr>
              <a:t> . . </a:t>
            </a:r>
            <a:r>
              <a:rPr lang="sv-SE" sz="2000" dirty="0">
                <a:solidFill>
                  <a:srgbClr val="000000"/>
                </a:solidFill>
                <a:latin typeface="Candara"/>
                <a:cs typeface="Candara"/>
              </a:rPr>
              <a:t>. och därmed </a:t>
            </a:r>
            <a:r>
              <a:rPr lang="sv-SE" sz="2000" dirty="0" smtClean="0">
                <a:solidFill>
                  <a:srgbClr val="000000"/>
                </a:solidFill>
                <a:latin typeface="Candara"/>
                <a:cs typeface="Candara"/>
              </a:rPr>
              <a:t>ser vi homosexuella handlingar som något som inte var tänkt i det skapelsegivna men ändock något som vi måste acceptera som en del av livsbetingelserna i en fallen värld?</a:t>
            </a:r>
            <a:endParaRPr lang="sv-SE" sz="2000" dirty="0">
              <a:solidFill>
                <a:srgbClr val="000000"/>
              </a:solidFill>
              <a:latin typeface="Candara"/>
              <a:cs typeface="Candara"/>
            </a:endParaRPr>
          </a:p>
        </p:txBody>
      </p:sp>
    </p:spTree>
    <p:extLst>
      <p:ext uri="{BB962C8B-B14F-4D97-AF65-F5344CB8AC3E}">
        <p14:creationId xmlns:p14="http://schemas.microsoft.com/office/powerpoint/2010/main" xmlns="" val="75723305"/>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p:cTn id="15"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p:cTn id="51"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54"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decel="50000" fill="hold">
                                          <p:stCondLst>
                                            <p:cond delay="0"/>
                                          </p:stCondLst>
                                        </p:cTn>
                                        <p:tgtEl>
                                          <p:spTgt spid="3">
                                            <p:txEl>
                                              <p:pRg st="8" end="8"/>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3">
                                            <p:txEl>
                                              <p:pRg st="8" end="8"/>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3">
                                            <p:txEl>
                                              <p:pRg st="8" end="8"/>
                                            </p:txEl>
                                          </p:spTgt>
                                        </p:tgtEl>
                                        <p:attrNameLst>
                                          <p:attrName>ppt_w</p:attrName>
                                        </p:attrNameLst>
                                      </p:cBhvr>
                                      <p:tavLst>
                                        <p:tav tm="0">
                                          <p:val>
                                            <p:strVal val="#ppt_w*.05"/>
                                          </p:val>
                                        </p:tav>
                                        <p:tav tm="100000">
                                          <p:val>
                                            <p:strVal val="#ppt_w"/>
                                          </p:val>
                                        </p:tav>
                                      </p:tavLst>
                                    </p:anim>
                                    <p:anim calcmode="lin" valueType="num">
                                      <p:cBhvr>
                                        <p:cTn id="66"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3">
                                            <p:txEl>
                                              <p:pRg st="8" end="8"/>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3">
                                            <p:txEl>
                                              <p:pRg st="8" end="8"/>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3">
                                            <p:txEl>
                                              <p:pRg st="8" end="8"/>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3">
                                            <p:txEl>
                                              <p:pRg st="8" end="8"/>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nodeType="clickEffect">
                                  <p:stCondLst>
                                    <p:cond delay="0"/>
                                  </p:stCondLst>
                                  <p:childTnLst>
                                    <p:set>
                                      <p:cBhvr>
                                        <p:cTn id="74" dur="1" fill="hold">
                                          <p:stCondLst>
                                            <p:cond delay="0"/>
                                          </p:stCondLst>
                                        </p:cTn>
                                        <p:tgtEl>
                                          <p:spTgt spid="3">
                                            <p:txEl>
                                              <p:pRg st="9" end="9"/>
                                            </p:txEl>
                                          </p:spTgt>
                                        </p:tgtEl>
                                        <p:attrNameLst>
                                          <p:attrName>style.visibility</p:attrName>
                                        </p:attrNameLst>
                                      </p:cBhvr>
                                      <p:to>
                                        <p:strVal val="visible"/>
                                      </p:to>
                                    </p:set>
                                    <p:anim calcmode="lin" valueType="num">
                                      <p:cBhvr>
                                        <p:cTn id="75" dur="500" decel="50000" fill="hold">
                                          <p:stCondLst>
                                            <p:cond delay="0"/>
                                          </p:stCondLst>
                                        </p:cTn>
                                        <p:tgtEl>
                                          <p:spTgt spid="3">
                                            <p:txEl>
                                              <p:pRg st="9" end="9"/>
                                            </p:txEl>
                                          </p:spTgt>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3">
                                            <p:txEl>
                                              <p:pRg st="9" end="9"/>
                                            </p:txEl>
                                          </p:spTgt>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3">
                                            <p:txEl>
                                              <p:pRg st="9" end="9"/>
                                            </p:txEl>
                                          </p:spTgt>
                                        </p:tgtEl>
                                        <p:attrNameLst>
                                          <p:attrName>ppt_w</p:attrName>
                                        </p:attrNameLst>
                                      </p:cBhvr>
                                      <p:tavLst>
                                        <p:tav tm="0">
                                          <p:val>
                                            <p:strVal val="#ppt_w*.05"/>
                                          </p:val>
                                        </p:tav>
                                        <p:tav tm="100000">
                                          <p:val>
                                            <p:strVal val="#ppt_w"/>
                                          </p:val>
                                        </p:tav>
                                      </p:tavLst>
                                    </p:anim>
                                    <p:anim calcmode="lin" valueType="num">
                                      <p:cBhvr>
                                        <p:cTn id="78" dur="1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3">
                                            <p:txEl>
                                              <p:pRg st="9" end="9"/>
                                            </p:txEl>
                                          </p:spTgt>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3">
                                            <p:txEl>
                                              <p:pRg st="9" end="9"/>
                                            </p:txEl>
                                          </p:spTgt>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3">
                                            <p:txEl>
                                              <p:pRg st="9" end="9"/>
                                            </p:txEl>
                                          </p:spTgt>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Praktiskt tillämpning i församlingsmiljön</a:t>
            </a:r>
          </a:p>
        </p:txBody>
      </p:sp>
      <p:sp>
        <p:nvSpPr>
          <p:cNvPr id="3" name="Platshållare för text 2"/>
          <p:cNvSpPr>
            <a:spLocks noGrp="1"/>
          </p:cNvSpPr>
          <p:nvPr>
            <p:ph type="body" idx="1"/>
          </p:nvPr>
        </p:nvSpPr>
        <p:spPr>
          <a:xfrm>
            <a:off x="755576" y="2780928"/>
            <a:ext cx="7772400" cy="1500187"/>
          </a:xfrm>
        </p:spPr>
        <p:txBody>
          <a:bodyPr>
            <a:normAutofit/>
          </a:bodyPr>
          <a:lstStyle/>
          <a:p>
            <a:r>
              <a:rPr lang="sv-SE" b="1" dirty="0" smtClean="0"/>
              <a:t>Linalie Karlsson, pastor i Johanneskyrkan Linköping</a:t>
            </a:r>
            <a:endParaRPr lang="sv-SE" b="1"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Vem får vara medlem?</a:t>
            </a:r>
            <a:endParaRPr lang="sv-SE" dirty="0"/>
          </a:p>
        </p:txBody>
      </p:sp>
      <p:sp>
        <p:nvSpPr>
          <p:cNvPr id="3" name="Platshållare för innehåll 2"/>
          <p:cNvSpPr>
            <a:spLocks noGrp="1"/>
          </p:cNvSpPr>
          <p:nvPr>
            <p:ph idx="1"/>
          </p:nvPr>
        </p:nvSpPr>
        <p:spPr>
          <a:xfrm>
            <a:off x="457200" y="1412776"/>
            <a:ext cx="8435280" cy="5040560"/>
          </a:xfrm>
        </p:spPr>
        <p:txBody>
          <a:bodyPr>
            <a:normAutofit/>
          </a:bodyPr>
          <a:lstStyle/>
          <a:p>
            <a:pPr marL="0" indent="0" algn="ctr">
              <a:buNone/>
            </a:pPr>
            <a:endParaRPr lang="sv-SE" dirty="0" smtClean="0"/>
          </a:p>
          <a:p>
            <a:pPr marL="0" indent="0" algn="ctr">
              <a:buNone/>
            </a:pPr>
            <a:r>
              <a:rPr lang="sv-SE" dirty="0" smtClean="0">
                <a:solidFill>
                  <a:srgbClr val="9C348D"/>
                </a:solidFill>
                <a:latin typeface="Rockwell"/>
              </a:rPr>
              <a:t>Karriäristen</a:t>
            </a:r>
          </a:p>
          <a:p>
            <a:pPr marL="0" indent="0" algn="ctr">
              <a:buNone/>
            </a:pPr>
            <a:r>
              <a:rPr lang="sv-SE" dirty="0" smtClean="0"/>
              <a:t>Sätter jobbet före allt annat</a:t>
            </a:r>
          </a:p>
          <a:p>
            <a:pPr marL="0" indent="0" algn="ctr">
              <a:buNone/>
            </a:pPr>
            <a:r>
              <a:rPr lang="sv-SE" dirty="0" smtClean="0"/>
              <a:t>Kan ytterst sällan vara med på husförsamlingen</a:t>
            </a:r>
          </a:p>
          <a:p>
            <a:pPr marL="0" indent="0" algn="ctr">
              <a:buNone/>
            </a:pPr>
            <a:r>
              <a:rPr lang="sv-SE" dirty="0" smtClean="0"/>
              <a:t>Missar många gudstjänster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2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2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Vem får vara medlem?</a:t>
            </a:r>
            <a:endParaRPr lang="sv-SE" dirty="0"/>
          </a:p>
        </p:txBody>
      </p:sp>
      <p:sp>
        <p:nvSpPr>
          <p:cNvPr id="3" name="Platshållare för innehåll 2"/>
          <p:cNvSpPr>
            <a:spLocks noGrp="1"/>
          </p:cNvSpPr>
          <p:nvPr>
            <p:ph idx="1"/>
          </p:nvPr>
        </p:nvSpPr>
        <p:spPr>
          <a:xfrm>
            <a:off x="457200" y="1412776"/>
            <a:ext cx="8435280" cy="5040560"/>
          </a:xfrm>
        </p:spPr>
        <p:txBody>
          <a:bodyPr>
            <a:normAutofit/>
          </a:bodyPr>
          <a:lstStyle/>
          <a:p>
            <a:pPr marL="0" indent="0" algn="ctr">
              <a:buNone/>
            </a:pPr>
            <a:endParaRPr lang="sv-SE" dirty="0" smtClean="0"/>
          </a:p>
          <a:p>
            <a:pPr marL="0" indent="0" algn="ctr">
              <a:buNone/>
            </a:pPr>
            <a:r>
              <a:rPr lang="sv-SE" dirty="0" smtClean="0">
                <a:solidFill>
                  <a:srgbClr val="9C348D"/>
                </a:solidFill>
                <a:latin typeface="Rockwell"/>
              </a:rPr>
              <a:t>Den som lever i en samkönad relation</a:t>
            </a:r>
          </a:p>
          <a:p>
            <a:pPr marL="0" indent="0" algn="ctr">
              <a:buNone/>
            </a:pPr>
            <a:endParaRPr lang="sv-SE" dirty="0" smtClean="0">
              <a:solidFill>
                <a:srgbClr val="9C348D"/>
              </a:solidFill>
              <a:latin typeface="Rockwell"/>
            </a:endParaRPr>
          </a:p>
        </p:txBody>
      </p:sp>
    </p:spTree>
    <p:extLst>
      <p:ext uri="{BB962C8B-B14F-4D97-AF65-F5344CB8AC3E}">
        <p14:creationId xmlns:p14="http://schemas.microsoft.com/office/powerpoint/2010/main" xmlns="" val="35221969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332656"/>
            <a:ext cx="8229600" cy="1143000"/>
          </a:xfrm>
        </p:spPr>
        <p:txBody>
          <a:bodyPr>
            <a:normAutofit fontScale="90000"/>
          </a:bodyPr>
          <a:lstStyle/>
          <a:p>
            <a:r>
              <a:rPr lang="sv-SE" dirty="0" smtClean="0"/>
              <a:t/>
            </a:r>
            <a:br>
              <a:rPr lang="sv-SE" dirty="0" smtClean="0"/>
            </a:br>
            <a:r>
              <a:rPr lang="sv-SE" dirty="0"/>
              <a:t/>
            </a:r>
            <a:br>
              <a:rPr lang="sv-SE" dirty="0"/>
            </a:br>
            <a:r>
              <a:rPr lang="sv-SE" dirty="0" smtClean="0"/>
              <a:t/>
            </a:r>
            <a:br>
              <a:rPr lang="sv-SE" dirty="0" smtClean="0"/>
            </a:br>
            <a:r>
              <a:rPr lang="sv-SE" dirty="0" smtClean="0"/>
              <a:t>Hur är vi en barmhärtighetens gemenskap, också för den som är homosexuell?</a:t>
            </a:r>
            <a:endParaRPr lang="sv-SE" dirty="0"/>
          </a:p>
        </p:txBody>
      </p:sp>
    </p:spTree>
    <p:extLst>
      <p:ext uri="{BB962C8B-B14F-4D97-AF65-F5344CB8AC3E}">
        <p14:creationId xmlns:p14="http://schemas.microsoft.com/office/powerpoint/2010/main" xmlns="" val="8529797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Luk 15:1-2</a:t>
            </a:r>
            <a:endParaRPr lang="sv-SE" dirty="0"/>
          </a:p>
        </p:txBody>
      </p:sp>
      <p:sp>
        <p:nvSpPr>
          <p:cNvPr id="3" name="Platshållare för innehåll 2"/>
          <p:cNvSpPr>
            <a:spLocks noGrp="1"/>
          </p:cNvSpPr>
          <p:nvPr>
            <p:ph idx="1"/>
          </p:nvPr>
        </p:nvSpPr>
        <p:spPr>
          <a:xfrm>
            <a:off x="457200" y="1412776"/>
            <a:ext cx="8435280" cy="5040560"/>
          </a:xfrm>
        </p:spPr>
        <p:txBody>
          <a:bodyPr>
            <a:normAutofit/>
          </a:bodyPr>
          <a:lstStyle/>
          <a:p>
            <a:pPr marL="723900" indent="-723900" algn="ctr">
              <a:buNone/>
            </a:pPr>
            <a:r>
              <a:rPr lang="sv-SE" sz="2800" dirty="0" smtClean="0">
                <a:latin typeface="Rockwell"/>
              </a:rPr>
              <a:t>Alla tullindrivare och syndare sökte sig till Jesus för att höra honom. Fariséerna och de skriftlärda förargade sig och sade: Den mannen umgås med syndare och äter med dem.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Matt 9:35-38</a:t>
            </a:r>
            <a:endParaRPr lang="sv-SE" dirty="0"/>
          </a:p>
        </p:txBody>
      </p:sp>
      <p:sp>
        <p:nvSpPr>
          <p:cNvPr id="3" name="Platshållare för innehåll 2"/>
          <p:cNvSpPr>
            <a:spLocks noGrp="1"/>
          </p:cNvSpPr>
          <p:nvPr>
            <p:ph idx="1"/>
          </p:nvPr>
        </p:nvSpPr>
        <p:spPr/>
        <p:txBody>
          <a:bodyPr>
            <a:normAutofit/>
          </a:bodyPr>
          <a:lstStyle/>
          <a:p>
            <a:pPr marL="0" indent="0" algn="ctr">
              <a:buNone/>
            </a:pPr>
            <a:r>
              <a:rPr lang="sv-SE" sz="2800" dirty="0" smtClean="0">
                <a:latin typeface="Rockwell"/>
              </a:rPr>
              <a:t>Jesus vandrade omkring i alla städerna och byarna, och han undervisade i synagogorna, förkunnade budskapet om riket och botade alla slags sjukdomar och krämpor. När han såg människorna fylldes han av medlidande med dem, för de var illa medfarna och hjälplösa, som får utan herde, och han sa till sina lärjungar: Skörden är stor men arbetarna få. Be därför skördens herre att han sänder ut arbetare till sin skörd.</a:t>
            </a:r>
            <a:endParaRPr lang="sv-SE" sz="2800" dirty="0">
              <a:latin typeface="Rockwell"/>
            </a:endParaRPr>
          </a:p>
        </p:txBody>
      </p:sp>
    </p:spTree>
    <p:extLst>
      <p:ext uri="{BB962C8B-B14F-4D97-AF65-F5344CB8AC3E}">
        <p14:creationId xmlns:p14="http://schemas.microsoft.com/office/powerpoint/2010/main" xmlns="" val="38108856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Joh</a:t>
            </a:r>
            <a:r>
              <a:rPr lang="sv-SE" dirty="0" smtClean="0"/>
              <a:t> 8:3-11</a:t>
            </a:r>
            <a:endParaRPr lang="sv-SE" dirty="0"/>
          </a:p>
        </p:txBody>
      </p:sp>
      <p:sp>
        <p:nvSpPr>
          <p:cNvPr id="3" name="Platshållare för innehåll 2"/>
          <p:cNvSpPr>
            <a:spLocks noGrp="1"/>
          </p:cNvSpPr>
          <p:nvPr>
            <p:ph idx="1"/>
          </p:nvPr>
        </p:nvSpPr>
        <p:spPr/>
        <p:txBody>
          <a:bodyPr>
            <a:noAutofit/>
          </a:bodyPr>
          <a:lstStyle/>
          <a:p>
            <a:pPr marL="0" indent="0" algn="ctr">
              <a:buNone/>
            </a:pPr>
            <a:r>
              <a:rPr lang="sv-SE" sz="2800" dirty="0">
                <a:latin typeface="Rockwell"/>
              </a:rPr>
              <a:t>De skriftlärda och </a:t>
            </a:r>
            <a:r>
              <a:rPr lang="sv-SE" sz="2800" dirty="0" smtClean="0">
                <a:latin typeface="Rockwell"/>
              </a:rPr>
              <a:t>fariséerna </a:t>
            </a:r>
            <a:r>
              <a:rPr lang="sv-SE" sz="2800" dirty="0">
                <a:latin typeface="Rockwell"/>
              </a:rPr>
              <a:t>kom då dit med en kvinna som hade ertappats med äktenskapsbrott. De ställde henne framför honom </a:t>
            </a:r>
            <a:r>
              <a:rPr lang="sv-SE" sz="2800" dirty="0" smtClean="0">
                <a:latin typeface="Rockwell"/>
              </a:rPr>
              <a:t>och </a:t>
            </a:r>
            <a:r>
              <a:rPr lang="sv-SE" sz="2800" dirty="0">
                <a:latin typeface="Rockwell"/>
              </a:rPr>
              <a:t>sade: ”Mästare, den här kvinnan togs på bar gärning när hon begick äktenskapsbrott. </a:t>
            </a:r>
            <a:r>
              <a:rPr lang="sv-SE" sz="2800" dirty="0" smtClean="0">
                <a:latin typeface="Rockwell"/>
              </a:rPr>
              <a:t>I </a:t>
            </a:r>
            <a:r>
              <a:rPr lang="sv-SE" sz="2800" dirty="0">
                <a:latin typeface="Rockwell"/>
              </a:rPr>
              <a:t>lagen föreskriver Mose att sådana kvinnor skall stenas. Vad säger du</a:t>
            </a:r>
            <a:r>
              <a:rPr lang="sv-SE" sz="2800" dirty="0" smtClean="0">
                <a:latin typeface="Rockwell"/>
              </a:rPr>
              <a:t>? ”Detta </a:t>
            </a:r>
            <a:r>
              <a:rPr lang="sv-SE" sz="2800" dirty="0">
                <a:latin typeface="Rockwell"/>
              </a:rPr>
              <a:t>sade de för att sätta honom på prov och få något att anklaga honom för. Men Jesus böjde sig ner och ritade på marken med fingret. </a:t>
            </a:r>
            <a:r>
              <a:rPr lang="sv-SE" sz="2800" dirty="0" smtClean="0">
                <a:latin typeface="Rockwell"/>
              </a:rPr>
              <a:t>När </a:t>
            </a:r>
            <a:r>
              <a:rPr lang="sv-SE" sz="2800" dirty="0">
                <a:latin typeface="Rockwell"/>
              </a:rPr>
              <a:t>de envisades med sin fråga såg han upp och sade: ”Den av er som är fri från synd skall kasta första stenen på henne.” </a:t>
            </a:r>
          </a:p>
        </p:txBody>
      </p:sp>
    </p:spTree>
    <p:extLst>
      <p:ext uri="{BB962C8B-B14F-4D97-AF65-F5344CB8AC3E}">
        <p14:creationId xmlns:p14="http://schemas.microsoft.com/office/powerpoint/2010/main" xmlns="" val="1298682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Frågan i historia och nutid</a:t>
            </a:r>
            <a:endParaRPr lang="sv-SE" dirty="0"/>
          </a:p>
        </p:txBody>
      </p:sp>
      <p:sp>
        <p:nvSpPr>
          <p:cNvPr id="3" name="Platshållare för text 2"/>
          <p:cNvSpPr>
            <a:spLocks noGrp="1"/>
          </p:cNvSpPr>
          <p:nvPr>
            <p:ph type="body" idx="1"/>
          </p:nvPr>
        </p:nvSpPr>
        <p:spPr/>
        <p:txBody>
          <a:bodyPr/>
          <a:lstStyle/>
          <a:p>
            <a:r>
              <a:rPr lang="sv-SE" b="1" dirty="0" smtClean="0"/>
              <a:t>Mikael Hallenius Örebro Missionsskola </a:t>
            </a:r>
            <a:endParaRPr lang="sv-SE" b="1"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Joh</a:t>
            </a:r>
            <a:r>
              <a:rPr lang="sv-SE" dirty="0" smtClean="0"/>
              <a:t> 8:3-11</a:t>
            </a:r>
            <a:endParaRPr lang="sv-SE" dirty="0"/>
          </a:p>
        </p:txBody>
      </p:sp>
      <p:sp>
        <p:nvSpPr>
          <p:cNvPr id="3" name="Platshållare för innehåll 2"/>
          <p:cNvSpPr>
            <a:spLocks noGrp="1"/>
          </p:cNvSpPr>
          <p:nvPr>
            <p:ph idx="1"/>
          </p:nvPr>
        </p:nvSpPr>
        <p:spPr>
          <a:xfrm>
            <a:off x="457200" y="1613847"/>
            <a:ext cx="8229600" cy="4525963"/>
          </a:xfrm>
        </p:spPr>
        <p:txBody>
          <a:bodyPr>
            <a:noAutofit/>
          </a:bodyPr>
          <a:lstStyle/>
          <a:p>
            <a:pPr marL="0" indent="0" algn="ctr">
              <a:buNone/>
            </a:pPr>
            <a:r>
              <a:rPr lang="sv-SE" sz="2800" dirty="0" smtClean="0">
                <a:latin typeface="Rockwell"/>
              </a:rPr>
              <a:t>Och </a:t>
            </a:r>
            <a:r>
              <a:rPr lang="sv-SE" sz="2800" dirty="0">
                <a:latin typeface="Rockwell"/>
              </a:rPr>
              <a:t>han böjde sig ner igen och ritade på marken. </a:t>
            </a:r>
            <a:r>
              <a:rPr lang="sv-SE" sz="2800" dirty="0" smtClean="0">
                <a:latin typeface="Rockwell"/>
              </a:rPr>
              <a:t>När </a:t>
            </a:r>
            <a:r>
              <a:rPr lang="sv-SE" sz="2800" dirty="0">
                <a:latin typeface="Rockwell"/>
              </a:rPr>
              <a:t>de hörde hans svar gick de därifrån en efter en, de äldste först, och han blev ensam kvar med kvinnan framför sig. </a:t>
            </a:r>
            <a:r>
              <a:rPr lang="sv-SE" sz="2800" dirty="0" smtClean="0">
                <a:latin typeface="Rockwell"/>
              </a:rPr>
              <a:t>Jesus </a:t>
            </a:r>
            <a:r>
              <a:rPr lang="sv-SE" sz="2800" dirty="0">
                <a:latin typeface="Rockwell"/>
              </a:rPr>
              <a:t>såg upp och sade till henne: ”Kvinna, vart tog de vägen? Var det ingen som dömde dig?” </a:t>
            </a:r>
            <a:r>
              <a:rPr lang="sv-SE" sz="2800" dirty="0" smtClean="0">
                <a:latin typeface="Rockwell"/>
              </a:rPr>
              <a:t>Hon </a:t>
            </a:r>
            <a:r>
              <a:rPr lang="sv-SE" sz="2800" dirty="0">
                <a:latin typeface="Rockwell"/>
              </a:rPr>
              <a:t>svarade: ”Nej, herre.” Jesus sade: ”Inte heller jag dömer dig. Gå nu, och synda inte mer</a:t>
            </a:r>
            <a:r>
              <a:rPr lang="sv-SE" sz="2800" dirty="0" smtClean="0">
                <a:latin typeface="Rockwell"/>
              </a:rPr>
              <a:t>.”</a:t>
            </a:r>
            <a:endParaRPr lang="sv-SE" sz="2800" dirty="0">
              <a:latin typeface="Rockwell"/>
            </a:endParaRPr>
          </a:p>
          <a:p>
            <a:pPr marL="0" indent="0" algn="ctr">
              <a:buNone/>
            </a:pPr>
            <a:endParaRPr lang="sv-SE" sz="2800" dirty="0">
              <a:latin typeface="Rockwell"/>
            </a:endParaRPr>
          </a:p>
        </p:txBody>
      </p:sp>
    </p:spTree>
    <p:extLst>
      <p:ext uri="{BB962C8B-B14F-4D97-AF65-F5344CB8AC3E}">
        <p14:creationId xmlns:p14="http://schemas.microsoft.com/office/powerpoint/2010/main" xmlns="" val="12842691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6" y="188640"/>
            <a:ext cx="8229600" cy="1143000"/>
          </a:xfrm>
        </p:spPr>
        <p:txBody>
          <a:bodyPr>
            <a:normAutofit fontScale="90000"/>
          </a:bodyPr>
          <a:lstStyle/>
          <a:p>
            <a:r>
              <a:rPr lang="sv-SE" dirty="0" smtClean="0"/>
              <a:t/>
            </a:r>
            <a:br>
              <a:rPr lang="sv-SE" dirty="0" smtClean="0"/>
            </a:br>
            <a:r>
              <a:rPr lang="sv-SE" dirty="0"/>
              <a:t/>
            </a:r>
            <a:br>
              <a:rPr lang="sv-SE" dirty="0"/>
            </a:br>
            <a:r>
              <a:rPr lang="sv-SE" dirty="0" smtClean="0"/>
              <a:t/>
            </a:r>
            <a:br>
              <a:rPr lang="sv-SE" dirty="0" smtClean="0"/>
            </a:br>
            <a:r>
              <a:rPr lang="sv-SE" dirty="0" smtClean="0"/>
              <a:t>Hur kan vi utmana till lärjungaskap, också när det gäller vårt sexliv?</a:t>
            </a:r>
            <a:endParaRPr lang="sv-SE" dirty="0"/>
          </a:p>
        </p:txBody>
      </p:sp>
    </p:spTree>
    <p:extLst>
      <p:ext uri="{BB962C8B-B14F-4D97-AF65-F5344CB8AC3E}">
        <p14:creationId xmlns:p14="http://schemas.microsoft.com/office/powerpoint/2010/main" xmlns="" val="11851211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Det vore så skönt med ett facit…</a:t>
            </a:r>
            <a:endParaRPr lang="sv-SE" dirty="0"/>
          </a:p>
        </p:txBody>
      </p:sp>
      <p:sp>
        <p:nvSpPr>
          <p:cNvPr id="4" name="Rubrik 1"/>
          <p:cNvSpPr txBox="1">
            <a:spLocks/>
          </p:cNvSpPr>
          <p:nvPr/>
        </p:nvSpPr>
        <p:spPr>
          <a:xfrm>
            <a:off x="457200" y="1556792"/>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rgbClr val="990099"/>
                </a:solidFill>
                <a:latin typeface="Rockwell" pitchFamily="18" charset="0"/>
                <a:ea typeface="+mj-ea"/>
                <a:cs typeface="+mj-cs"/>
              </a:defRPr>
            </a:lvl1pPr>
          </a:lstStyle>
          <a:p>
            <a:r>
              <a:rPr lang="sv-SE" dirty="0" smtClean="0"/>
              <a:t>…men det är mer komplicerat än så.</a:t>
            </a:r>
            <a:endParaRPr lang="sv-SE" dirty="0"/>
          </a:p>
        </p:txBody>
      </p:sp>
    </p:spTree>
    <p:extLst>
      <p:ext uri="{BB962C8B-B14F-4D97-AF65-F5344CB8AC3E}">
        <p14:creationId xmlns:p14="http://schemas.microsoft.com/office/powerpoint/2010/main" xmlns="" val="372383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Vi måste be Gud om vishet</a:t>
            </a:r>
            <a:endParaRPr lang="sv-SE" dirty="0"/>
          </a:p>
        </p:txBody>
      </p:sp>
      <p:sp>
        <p:nvSpPr>
          <p:cNvPr id="4" name="Rubrik 1"/>
          <p:cNvSpPr txBox="1">
            <a:spLocks/>
          </p:cNvSpPr>
          <p:nvPr/>
        </p:nvSpPr>
        <p:spPr>
          <a:xfrm>
            <a:off x="457200" y="155679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990099"/>
                </a:solidFill>
                <a:latin typeface="Rockwell" pitchFamily="18" charset="0"/>
                <a:ea typeface="+mj-ea"/>
                <a:cs typeface="+mj-cs"/>
              </a:defRPr>
            </a:lvl1pPr>
          </a:lstStyle>
          <a:p>
            <a:r>
              <a:rPr lang="sv-SE" dirty="0" smtClean="0"/>
              <a:t>i varje situation</a:t>
            </a:r>
            <a:endParaRPr lang="sv-SE" dirty="0"/>
          </a:p>
        </p:txBody>
      </p:sp>
    </p:spTree>
    <p:extLst>
      <p:ext uri="{BB962C8B-B14F-4D97-AF65-F5344CB8AC3E}">
        <p14:creationId xmlns:p14="http://schemas.microsoft.com/office/powerpoint/2010/main" xmlns="" val="258071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nfo.pacificquest.org/Portals/166867/images/anxiety_depression_may_raise_stroke_risk-resized-600.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404664"/>
            <a:ext cx="3312368" cy="2206038"/>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descr="https://nbclatino.files.wordpress.com/2013/02/158775802.jpg?w=640&amp;h=480&amp;crop=1"/>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11111"/>
          <a:stretch/>
        </p:blipFill>
        <p:spPr bwMode="auto">
          <a:xfrm>
            <a:off x="2843808" y="2204864"/>
            <a:ext cx="3279675" cy="218645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6" descr="http://footage.framepool.com/shotimg/qf/611999449-leaning-balcony-romantic-emotion-middle-age.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1765" r="38635" b="14706"/>
          <a:stretch/>
        </p:blipFill>
        <p:spPr bwMode="auto">
          <a:xfrm>
            <a:off x="539552" y="3861048"/>
            <a:ext cx="3240360" cy="218943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ruta 1"/>
          <p:cNvSpPr txBox="1"/>
          <p:nvPr/>
        </p:nvSpPr>
        <p:spPr>
          <a:xfrm>
            <a:off x="4510285" y="1043154"/>
            <a:ext cx="4320480" cy="523220"/>
          </a:xfrm>
          <a:prstGeom prst="rect">
            <a:avLst/>
          </a:prstGeom>
          <a:noFill/>
        </p:spPr>
        <p:txBody>
          <a:bodyPr wrap="square" rtlCol="0">
            <a:spAutoFit/>
          </a:bodyPr>
          <a:lstStyle/>
          <a:p>
            <a:r>
              <a:rPr lang="sv-SE" sz="2800" dirty="0" smtClean="0">
                <a:solidFill>
                  <a:srgbClr val="9C348D"/>
                </a:solidFill>
                <a:latin typeface="Rockwell"/>
              </a:rPr>
              <a:t>Hur visar vi på Guds nåd?</a:t>
            </a:r>
            <a:endParaRPr lang="sv-SE" sz="2800" dirty="0">
              <a:solidFill>
                <a:srgbClr val="9C348D"/>
              </a:solidFill>
              <a:latin typeface="Rockwell"/>
            </a:endParaRPr>
          </a:p>
        </p:txBody>
      </p:sp>
      <p:sp>
        <p:nvSpPr>
          <p:cNvPr id="5" name="textruta 4"/>
          <p:cNvSpPr txBox="1"/>
          <p:nvPr/>
        </p:nvSpPr>
        <p:spPr>
          <a:xfrm>
            <a:off x="4283968" y="4797152"/>
            <a:ext cx="4860032" cy="523220"/>
          </a:xfrm>
          <a:prstGeom prst="rect">
            <a:avLst/>
          </a:prstGeom>
          <a:noFill/>
        </p:spPr>
        <p:txBody>
          <a:bodyPr wrap="square" rtlCol="0">
            <a:spAutoFit/>
          </a:bodyPr>
          <a:lstStyle/>
          <a:p>
            <a:r>
              <a:rPr lang="sv-SE" sz="2800" dirty="0" smtClean="0">
                <a:solidFill>
                  <a:srgbClr val="9C348D"/>
                </a:solidFill>
                <a:latin typeface="Rockwell"/>
              </a:rPr>
              <a:t>Vad betyder efterföljelse?</a:t>
            </a:r>
            <a:endParaRPr lang="sv-SE" sz="2800" dirty="0">
              <a:solidFill>
                <a:srgbClr val="9C348D"/>
              </a:solidFill>
              <a:latin typeface="Rockwell"/>
            </a:endParaRPr>
          </a:p>
        </p:txBody>
      </p:sp>
    </p:spTree>
    <p:extLst>
      <p:ext uri="{BB962C8B-B14F-4D97-AF65-F5344CB8AC3E}">
        <p14:creationId xmlns:p14="http://schemas.microsoft.com/office/powerpoint/2010/main" xmlns="" val="318170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2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2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16632"/>
            <a:ext cx="8229600" cy="1143000"/>
          </a:xfrm>
        </p:spPr>
        <p:txBody>
          <a:bodyPr/>
          <a:lstStyle/>
          <a:p>
            <a:r>
              <a:rPr lang="sv-SE" dirty="0" smtClean="0"/>
              <a:t>Frågor för samtal</a:t>
            </a:r>
            <a:endParaRPr lang="sv-SE" dirty="0"/>
          </a:p>
        </p:txBody>
      </p:sp>
      <p:sp>
        <p:nvSpPr>
          <p:cNvPr id="3" name="Platshållare för innehåll 2"/>
          <p:cNvSpPr>
            <a:spLocks noGrp="1"/>
          </p:cNvSpPr>
          <p:nvPr>
            <p:ph idx="1"/>
          </p:nvPr>
        </p:nvSpPr>
        <p:spPr>
          <a:xfrm>
            <a:off x="323528" y="1182762"/>
            <a:ext cx="8820472" cy="5486598"/>
          </a:xfrm>
        </p:spPr>
        <p:txBody>
          <a:bodyPr>
            <a:noAutofit/>
          </a:bodyPr>
          <a:lstStyle/>
          <a:p>
            <a:pPr marL="457200" indent="-457200">
              <a:buFont typeface="+mj-lt"/>
              <a:buAutoNum type="arabicPeriod"/>
            </a:pPr>
            <a:r>
              <a:rPr lang="sv-SE" sz="2300" dirty="0" smtClean="0"/>
              <a:t>Hur förhåller vi oss till texterna?</a:t>
            </a:r>
          </a:p>
          <a:p>
            <a:pPr marL="457200" indent="-457200">
              <a:buFont typeface="+mj-lt"/>
              <a:buAutoNum type="arabicPeriod"/>
            </a:pPr>
            <a:r>
              <a:rPr lang="sv-SE" sz="2300" dirty="0" smtClean="0"/>
              <a:t>Vad betyder det att läsa texterna om homosexualitet utifrån visionen av församlingen som en av Gud försonad och upprättad gemenskap?</a:t>
            </a:r>
          </a:p>
          <a:p>
            <a:pPr marL="457200" indent="-457200">
              <a:buFont typeface="+mj-lt"/>
              <a:buAutoNum type="arabicPeriod"/>
            </a:pPr>
            <a:r>
              <a:rPr lang="sv-SE" sz="2300" dirty="0" smtClean="0"/>
              <a:t>Är homosexualitet en fråga om arv eller miljö? Spelar det någon roll?</a:t>
            </a:r>
          </a:p>
          <a:p>
            <a:pPr marL="457200" indent="-457200">
              <a:buFont typeface="+mj-lt"/>
              <a:buAutoNum type="arabicPeriod"/>
            </a:pPr>
            <a:r>
              <a:rPr lang="sv-SE" sz="2300" dirty="0" smtClean="0"/>
              <a:t>Går det att bli ”botad” från homosexualitet?</a:t>
            </a:r>
          </a:p>
          <a:p>
            <a:pPr marL="457200" indent="-457200">
              <a:buFont typeface="+mj-lt"/>
              <a:buAutoNum type="arabicPeriod"/>
            </a:pPr>
            <a:r>
              <a:rPr lang="sv-SE" sz="2300" dirty="0" smtClean="0"/>
              <a:t>Stöder vi som kristna de homosexuellas rättigheter i samhället?</a:t>
            </a:r>
          </a:p>
          <a:p>
            <a:pPr marL="457200" indent="-457200">
              <a:buFont typeface="+mj-lt"/>
              <a:buAutoNum type="arabicPeriod"/>
            </a:pPr>
            <a:r>
              <a:rPr lang="sv-SE" sz="2300" dirty="0" smtClean="0"/>
              <a:t>Kan en person med homosexuell läggning bli medlem i den kristna församlingen?</a:t>
            </a:r>
          </a:p>
          <a:p>
            <a:pPr marL="457200" indent="-457200">
              <a:buFont typeface="+mj-lt"/>
              <a:buAutoNum type="arabicPeriod"/>
            </a:pPr>
            <a:r>
              <a:rPr lang="sv-SE" sz="2300" dirty="0" smtClean="0"/>
              <a:t>Är det okey att en kristen person lever i ett homosexuellt förhållande och samtidigt är församlingsmedlem?</a:t>
            </a:r>
          </a:p>
          <a:p>
            <a:pPr marL="457200" indent="-457200">
              <a:buFont typeface="+mj-lt"/>
              <a:buAutoNum type="arabicPeriod"/>
            </a:pPr>
            <a:r>
              <a:rPr lang="sv-SE" sz="2300" dirty="0" smtClean="0"/>
              <a:t>Ska församlingen sanktionera och välsigna homosexuellt partnerskap?</a:t>
            </a:r>
          </a:p>
          <a:p>
            <a:pPr marL="457200" indent="-457200">
              <a:buFont typeface="+mj-lt"/>
              <a:buAutoNum type="arabicPeriod"/>
            </a:pPr>
            <a:r>
              <a:rPr lang="sv-SE" sz="2300" dirty="0" smtClean="0"/>
              <a:t>Kan en homosexuell person fungera som ledare </a:t>
            </a:r>
            <a:br>
              <a:rPr lang="sv-SE" sz="2300" dirty="0" smtClean="0"/>
            </a:br>
            <a:r>
              <a:rPr lang="sv-SE" sz="2300" dirty="0" smtClean="0"/>
              <a:t>och/eller pastor för församlingen?</a:t>
            </a:r>
            <a:endParaRPr lang="sv-SE" sz="2300" dirty="0"/>
          </a:p>
        </p:txBody>
      </p:sp>
    </p:spTree>
    <p:extLst>
      <p:ext uri="{BB962C8B-B14F-4D97-AF65-F5344CB8AC3E}">
        <p14:creationId xmlns:p14="http://schemas.microsoft.com/office/powerpoint/2010/main" xmlns="" val="1177335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b="1" dirty="0" smtClean="0"/>
              <a:t>En modell för sexualetisk reflektion</a:t>
            </a:r>
            <a:endParaRPr lang="sv-SE" b="1" dirty="0"/>
          </a:p>
        </p:txBody>
      </p:sp>
      <p:graphicFrame>
        <p:nvGraphicFramePr>
          <p:cNvPr id="4" name="Platshållare för innehåll 3"/>
          <p:cNvGraphicFramePr>
            <a:graphicFrameLocks noGrp="1"/>
          </p:cNvGraphicFramePr>
          <p:nvPr>
            <p:ph idx="1"/>
          </p:nvPr>
        </p:nvGraphicFramePr>
        <p:xfrm>
          <a:off x="457200" y="1412776"/>
          <a:ext cx="843528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Historiska noteringar</a:t>
            </a:r>
            <a:endParaRPr lang="sv-SE" b="1" dirty="0"/>
          </a:p>
        </p:txBody>
      </p:sp>
      <p:graphicFrame>
        <p:nvGraphicFramePr>
          <p:cNvPr id="4" name="Platshållare för innehåll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Historiska noteringar</a:t>
            </a:r>
            <a:endParaRPr lang="sv-SE" dirty="0"/>
          </a:p>
        </p:txBody>
      </p:sp>
      <p:graphicFrame>
        <p:nvGraphicFramePr>
          <p:cNvPr id="4" name="Platshållare för innehåll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Historiska noteringar</a:t>
            </a:r>
            <a:endParaRPr lang="sv-SE" dirty="0"/>
          </a:p>
        </p:txBody>
      </p:sp>
      <p:graphicFrame>
        <p:nvGraphicFramePr>
          <p:cNvPr id="4" name="Platshållare för innehåll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Frågan i nutid</a:t>
            </a:r>
            <a:endParaRPr lang="sv-SE" b="1" dirty="0"/>
          </a:p>
        </p:txBody>
      </p:sp>
      <p:graphicFrame>
        <p:nvGraphicFramePr>
          <p:cNvPr id="4" name="Platshållare för innehåll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b="1" dirty="0" smtClean="0"/>
              <a:t>En modell för teologisk reflektion</a:t>
            </a:r>
            <a:endParaRPr lang="sv-SE" b="1" dirty="0"/>
          </a:p>
        </p:txBody>
      </p:sp>
      <p:graphicFrame>
        <p:nvGraphicFramePr>
          <p:cNvPr id="4" name="Platshållare för innehåll 3"/>
          <p:cNvGraphicFramePr>
            <a:graphicFrameLocks noGrp="1"/>
          </p:cNvGraphicFramePr>
          <p:nvPr>
            <p:ph idx="1"/>
          </p:nvPr>
        </p:nvGraphicFramePr>
        <p:xfrm>
          <a:off x="467544" y="1484784"/>
          <a:ext cx="849694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EFK mot 202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EFK mot 2020</Template>
  <TotalTime>1504</TotalTime>
  <Words>2608</Words>
  <Application>Microsoft Office PowerPoint</Application>
  <PresentationFormat>Bildspel på skärmen (4:3)</PresentationFormat>
  <Paragraphs>149</Paragraphs>
  <Slides>35</Slides>
  <Notes>0</Notes>
  <HiddenSlides>0</HiddenSlides>
  <MMClips>0</MMClips>
  <ScaleCrop>false</ScaleCrop>
  <HeadingPairs>
    <vt:vector size="4" baseType="variant">
      <vt:variant>
        <vt:lpstr>Tema</vt:lpstr>
      </vt:variant>
      <vt:variant>
        <vt:i4>1</vt:i4>
      </vt:variant>
      <vt:variant>
        <vt:lpstr>Bildrubriker</vt:lpstr>
      </vt:variant>
      <vt:variant>
        <vt:i4>35</vt:i4>
      </vt:variant>
    </vt:vector>
  </HeadingPairs>
  <TitlesOfParts>
    <vt:vector size="36" baseType="lpstr">
      <vt:lpstr>EFK mot 2020</vt:lpstr>
      <vt:lpstr>Samtalsdag om samkönade relationer</vt:lpstr>
      <vt:lpstr>Program</vt:lpstr>
      <vt:lpstr>Frågan i historia och nutid</vt:lpstr>
      <vt:lpstr>En modell för sexualetisk reflektion</vt:lpstr>
      <vt:lpstr>Historiska noteringar</vt:lpstr>
      <vt:lpstr>Historiska noteringar</vt:lpstr>
      <vt:lpstr>Historiska noteringar</vt:lpstr>
      <vt:lpstr>Frågan i nutid</vt:lpstr>
      <vt:lpstr>En modell för teologisk reflektion</vt:lpstr>
      <vt:lpstr>Bibeln och Homosexualitet </vt:lpstr>
      <vt:lpstr>Var börjar vi?</vt:lpstr>
      <vt:lpstr>Bild 12</vt:lpstr>
      <vt:lpstr>Texter om homosexualitet</vt:lpstr>
      <vt:lpstr>Bild 14</vt:lpstr>
      <vt:lpstr>Bild 15</vt:lpstr>
      <vt:lpstr>Bild 16</vt:lpstr>
      <vt:lpstr>Bild 17</vt:lpstr>
      <vt:lpstr>Bild 18</vt:lpstr>
      <vt:lpstr>Bild 19</vt:lpstr>
      <vt:lpstr>Bild 20</vt:lpstr>
      <vt:lpstr>Slutsatser</vt:lpstr>
      <vt:lpstr>De hermeneutiska frågorna</vt:lpstr>
      <vt:lpstr>Praktiskt tillämpning i församlingsmiljön</vt:lpstr>
      <vt:lpstr>Vem får vara medlem?</vt:lpstr>
      <vt:lpstr>Vem får vara medlem?</vt:lpstr>
      <vt:lpstr>   Hur är vi en barmhärtighetens gemenskap, också för den som är homosexuell?</vt:lpstr>
      <vt:lpstr>Luk 15:1-2</vt:lpstr>
      <vt:lpstr>Matt 9:35-38</vt:lpstr>
      <vt:lpstr>Joh 8:3-11</vt:lpstr>
      <vt:lpstr>Joh 8:3-11</vt:lpstr>
      <vt:lpstr>   Hur kan vi utmana till lärjungaskap, också när det gäller vårt sexliv?</vt:lpstr>
      <vt:lpstr>Det vore så skönt med ett facit…</vt:lpstr>
      <vt:lpstr>Vi måste be Gud om vishet</vt:lpstr>
      <vt:lpstr>Bild 34</vt:lpstr>
      <vt:lpstr>Frågor för samtal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EFK mot 2020</dc:title>
  <dc:creator>cahnyg</dc:creator>
  <cp:lastModifiedBy>Öyvind Tholvsen</cp:lastModifiedBy>
  <cp:revision>58</cp:revision>
  <dcterms:created xsi:type="dcterms:W3CDTF">2014-01-14T19:01:39Z</dcterms:created>
  <dcterms:modified xsi:type="dcterms:W3CDTF">2016-04-11T07:39:15Z</dcterms:modified>
</cp:coreProperties>
</file>